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443" r:id="rId1"/>
  </p:sldMasterIdLst>
  <p:notesMasterIdLst>
    <p:notesMasterId r:id="rId31"/>
  </p:notesMasterIdLst>
  <p:sldIdLst>
    <p:sldId id="256" r:id="rId2"/>
    <p:sldId id="261" r:id="rId3"/>
    <p:sldId id="262" r:id="rId4"/>
    <p:sldId id="264" r:id="rId5"/>
    <p:sldId id="276" r:id="rId6"/>
    <p:sldId id="288" r:id="rId7"/>
    <p:sldId id="289" r:id="rId8"/>
    <p:sldId id="265" r:id="rId9"/>
    <p:sldId id="263" r:id="rId10"/>
    <p:sldId id="266" r:id="rId11"/>
    <p:sldId id="277" r:id="rId12"/>
    <p:sldId id="278" r:id="rId13"/>
    <p:sldId id="279" r:id="rId14"/>
    <p:sldId id="272" r:id="rId15"/>
    <p:sldId id="273" r:id="rId16"/>
    <p:sldId id="287" r:id="rId17"/>
    <p:sldId id="285" r:id="rId18"/>
    <p:sldId id="270" r:id="rId19"/>
    <p:sldId id="269" r:id="rId20"/>
    <p:sldId id="290" r:id="rId21"/>
    <p:sldId id="291" r:id="rId22"/>
    <p:sldId id="292" r:id="rId23"/>
    <p:sldId id="293" r:id="rId24"/>
    <p:sldId id="294" r:id="rId25"/>
    <p:sldId id="280" r:id="rId26"/>
    <p:sldId id="284" r:id="rId27"/>
    <p:sldId id="281" r:id="rId28"/>
    <p:sldId id="282" r:id="rId29"/>
    <p:sldId id="283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B4DE86"/>
    <a:srgbClr val="DCEED0"/>
    <a:srgbClr val="A0D565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3333" autoAdjust="0"/>
  </p:normalViewPr>
  <p:slideViewPr>
    <p:cSldViewPr>
      <p:cViewPr varScale="1">
        <p:scale>
          <a:sx n="96" d="100"/>
          <a:sy n="96" d="100"/>
        </p:scale>
        <p:origin x="-205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997AB23-518C-42C8-A0D2-167F16EB6006}" type="datetimeFigureOut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DDB1884-0809-4E04-B580-DD05D4D7EDC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dirty="0" smtClean="0"/>
              <a:t>Nazywam się Jacek Dudziak i jestem RK ds Inwestycji</a:t>
            </a:r>
            <a:r>
              <a:rPr lang="hu-HU" baseline="0" dirty="0" smtClean="0"/>
              <a:t> w DDF. Spotykam się z Państwem w dniu dzisiejszym aby przedsawić systemowe rozwiązania Dorken dla dachów zielonych.</a:t>
            </a:r>
            <a:endParaRPr lang="hu-HU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3CFB54-728E-44A7-A8F2-872FD911162A}" type="slidenum">
              <a:rPr lang="en-US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dirty="0" smtClean="0"/>
              <a:t>Dachy intensywne – tu mamy duże pole</a:t>
            </a:r>
            <a:r>
              <a:rPr lang="pl-PL" baseline="0" dirty="0" smtClean="0"/>
              <a:t> do popisu.</a:t>
            </a:r>
          </a:p>
          <a:p>
            <a:pPr eaLnBrk="1" hangingPunct="1">
              <a:spcBef>
                <a:spcPct val="0"/>
              </a:spcBef>
            </a:pPr>
            <a:r>
              <a:rPr lang="pl-PL" baseline="0" dirty="0" smtClean="0"/>
              <a:t>Jedynym co tak naprawdę nas ogranicza jest budżet.</a:t>
            </a:r>
          </a:p>
          <a:p>
            <a:pPr eaLnBrk="1" hangingPunct="1">
              <a:spcBef>
                <a:spcPct val="0"/>
              </a:spcBef>
            </a:pPr>
            <a:r>
              <a:rPr lang="pl-PL" baseline="0" dirty="0" smtClean="0"/>
              <a:t>Roślinność, która jest wykorzystywana na dachach intensywnych to byliny, krzewy</a:t>
            </a:r>
            <a:endParaRPr lang="de-DE" dirty="0" smtClean="0"/>
          </a:p>
        </p:txBody>
      </p:sp>
      <p:sp>
        <p:nvSpPr>
          <p:cNvPr id="4403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99017AE-EE9E-4CBA-B803-DBEC2EFB00C7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dirty="0" smtClean="0"/>
              <a:t>Lecz także drzewa,</a:t>
            </a:r>
            <a:r>
              <a:rPr lang="pl-PL" baseline="0" dirty="0" smtClean="0"/>
              <a:t> rośliny wiecznie zielone. </a:t>
            </a:r>
          </a:p>
          <a:p>
            <a:pPr eaLnBrk="1" hangingPunct="1">
              <a:spcBef>
                <a:spcPct val="0"/>
              </a:spcBef>
            </a:pPr>
            <a:r>
              <a:rPr lang="pl-PL" baseline="0" dirty="0" smtClean="0"/>
              <a:t>Te rodzaje dachów </a:t>
            </a:r>
            <a:r>
              <a:rPr lang="pl-PL" baseline="0" dirty="0" err="1" smtClean="0"/>
              <a:t>wymagaja</a:t>
            </a:r>
            <a:r>
              <a:rPr lang="pl-PL" baseline="0" dirty="0" smtClean="0"/>
              <a:t> znacznie większej ilości wody do prawidłowego funkcjonowania roślinności</a:t>
            </a:r>
            <a:endParaRPr lang="de-DE" dirty="0" smtClean="0"/>
          </a:p>
        </p:txBody>
      </p:sp>
      <p:sp>
        <p:nvSpPr>
          <p:cNvPr id="4608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4000332-78CA-4A2C-8CDA-4DA4D4DF1679}" type="slidenum">
              <a:rPr lang="en-US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dirty="0" smtClean="0"/>
              <a:t>Dla dachów zielonych semiintensywnych i intensywnych proponujemy prezentowane już wcześnie  Floraxx i FT. </a:t>
            </a:r>
          </a:p>
          <a:p>
            <a:pPr eaLnBrk="1" hangingPunct="1">
              <a:spcBef>
                <a:spcPct val="0"/>
              </a:spcBef>
            </a:pPr>
            <a:r>
              <a:rPr lang="hu-HU" dirty="0" smtClean="0"/>
              <a:t>Do ich wykorzystania niezbędne będzie użycie warstwy substratu adekwatnej do zaprojektowanej roślinności.</a:t>
            </a:r>
          </a:p>
          <a:p>
            <a:pPr eaLnBrk="1" hangingPunct="1">
              <a:spcBef>
                <a:spcPct val="0"/>
              </a:spcBef>
            </a:pPr>
            <a:r>
              <a:rPr lang="hu-HU" dirty="0" smtClean="0"/>
              <a:t>Działają</a:t>
            </a:r>
            <a:r>
              <a:rPr lang="hu-HU" baseline="0" dirty="0" smtClean="0"/>
              <a:t> prawidłowo a większe potrzeby roślin pod wzgledem wody można regulować ilością substratu.</a:t>
            </a:r>
          </a:p>
          <a:p>
            <a:pPr eaLnBrk="1" hangingPunct="1">
              <a:spcBef>
                <a:spcPct val="0"/>
              </a:spcBef>
            </a:pPr>
            <a:endParaRPr lang="hu-HU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3CFB54-728E-44A7-A8F2-872FD911162A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baseline="0" dirty="0" smtClean="0"/>
              <a:t>Nowymi produktami o na które chcę zwrócić Państwa uwagę w kontekście dachów </a:t>
            </a:r>
          </a:p>
          <a:p>
            <a:pPr eaLnBrk="1" hangingPunct="1">
              <a:spcBef>
                <a:spcPct val="0"/>
              </a:spcBef>
            </a:pPr>
            <a:r>
              <a:rPr lang="hu-HU" baseline="0" dirty="0" smtClean="0"/>
              <a:t>semi intensywnych i intensywnych  są dlta Floraxx 40 i Delta Floraxx 60 </a:t>
            </a:r>
          </a:p>
          <a:p>
            <a:pPr eaLnBrk="1" hangingPunct="1">
              <a:spcBef>
                <a:spcPct val="0"/>
              </a:spcBef>
            </a:pPr>
            <a:r>
              <a:rPr lang="hu-HU" baseline="0" dirty="0" smtClean="0"/>
              <a:t>Produkty Floraxx 40 i Floraxx 60 maja odmienną budowę i forme dostawy od dotychczas omówionych.</a:t>
            </a:r>
          </a:p>
          <a:p>
            <a:pPr eaLnBrk="1" hangingPunct="1">
              <a:spcBef>
                <a:spcPct val="0"/>
              </a:spcBef>
            </a:pPr>
            <a:r>
              <a:rPr lang="hu-HU" baseline="0" dirty="0" smtClean="0"/>
              <a:t>Są profilowane w 2 strony, dostarczane w formie płyt o rozmiarach 1,96 m x 0,90m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baseline="0" dirty="0" smtClean="0"/>
              <a:t>Posiadają dużą zdolność gromadzenia wody, odpowiednio </a:t>
            </a:r>
            <a:r>
              <a:rPr lang="hu-HU" baseline="0" dirty="0" smtClean="0"/>
              <a:t>13,4l/m2   17,7 l/m2     </a:t>
            </a:r>
          </a:p>
          <a:p>
            <a:pPr eaLnBrk="1" hangingPunct="1">
              <a:spcBef>
                <a:spcPct val="0"/>
              </a:spcBef>
            </a:pPr>
            <a:endParaRPr lang="hu-HU" baseline="0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EA37C0C-D2A6-4A16-BC39-CCD23BF11658}" type="slidenum">
              <a:rPr lang="hu-HU"/>
              <a:pPr/>
              <a:t>15</a:t>
            </a:fld>
            <a:endParaRPr lang="hu-HU"/>
          </a:p>
        </p:txBody>
      </p:sp>
      <p:sp>
        <p:nvSpPr>
          <p:cNvPr id="1536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fld id="{C3FFD4B0-66D5-48AD-916C-71E7BDE2463B}" type="datetime1">
              <a:rPr lang="en-US" smtClean="0"/>
              <a:pPr/>
              <a:t>3/16/2016</a:t>
            </a:fld>
            <a:endParaRPr lang="hu-HU" smtClean="0"/>
          </a:p>
        </p:txBody>
      </p:sp>
      <p:sp>
        <p:nvSpPr>
          <p:cNvPr id="15367" name="Header Placeholder 6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hu-HU" smtClean="0"/>
              <a:t>Green Up the Roof!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dirty="0" smtClean="0"/>
              <a:t>Przykładowe zdjęcia z realizacji na Floraxx 40 i 60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3CFB54-728E-44A7-A8F2-872FD911162A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3CFB54-728E-44A7-A8F2-872FD911162A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dirty="0" smtClean="0"/>
              <a:t>Ciągi</a:t>
            </a:r>
            <a:r>
              <a:rPr lang="hu-HU" baseline="0" dirty="0" smtClean="0"/>
              <a:t> komunikacyjne, parkingi, drogi pożarowe oraz mała architektura </a:t>
            </a:r>
          </a:p>
          <a:p>
            <a:pPr eaLnBrk="1" hangingPunct="1">
              <a:spcBef>
                <a:spcPct val="0"/>
              </a:spcBef>
            </a:pPr>
            <a:r>
              <a:rPr lang="hu-HU" baseline="0" dirty="0" smtClean="0"/>
              <a:t>To zakresy w których Dorken ma również swoje rozwiązania. </a:t>
            </a:r>
          </a:p>
          <a:p>
            <a:pPr eaLnBrk="1" hangingPunct="1">
              <a:spcBef>
                <a:spcPct val="0"/>
              </a:spcBef>
            </a:pPr>
            <a:r>
              <a:rPr lang="hu-HU" baseline="0" dirty="0" smtClean="0"/>
              <a:t>W tym przypadku opierają się one na trzech produktach :</a:t>
            </a:r>
          </a:p>
          <a:p>
            <a:pPr eaLnBrk="1" hangingPunct="1">
              <a:spcBef>
                <a:spcPct val="0"/>
              </a:spcBef>
            </a:pPr>
            <a:r>
              <a:rPr lang="hu-HU" baseline="0" dirty="0" smtClean="0"/>
              <a:t>EQ</a:t>
            </a:r>
          </a:p>
          <a:p>
            <a:pPr eaLnBrk="1" hangingPunct="1">
              <a:spcBef>
                <a:spcPct val="0"/>
              </a:spcBef>
            </a:pPr>
            <a:r>
              <a:rPr lang="hu-HU" baseline="0" dirty="0" smtClean="0"/>
              <a:t>Terr</a:t>
            </a:r>
          </a:p>
          <a:p>
            <a:pPr eaLnBrk="1" hangingPunct="1">
              <a:spcBef>
                <a:spcPct val="0"/>
              </a:spcBef>
            </a:pPr>
            <a:r>
              <a:rPr lang="hu-HU" baseline="0" dirty="0" smtClean="0"/>
              <a:t>TP 800</a:t>
            </a:r>
            <a:endParaRPr lang="hu-HU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3CFB54-728E-44A7-A8F2-872FD911162A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3CFB54-728E-44A7-A8F2-872FD911162A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F1B91F9-AC21-4330-87CB-39504D9FE99A}" type="slidenum">
              <a:rPr lang="en-US" altLang="pl-PL"/>
              <a:pPr/>
              <a:t>22</a:t>
            </a:fld>
            <a:endParaRPr lang="en-US" altLang="pl-PL"/>
          </a:p>
        </p:txBody>
      </p:sp>
      <p:sp>
        <p:nvSpPr>
          <p:cNvPr id="819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192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pl-PL" altLang="pl-PL" smtClean="0"/>
          </a:p>
        </p:txBody>
      </p:sp>
      <p:sp>
        <p:nvSpPr>
          <p:cNvPr id="81925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6BF08A1-8D2E-4C93-95FE-DA903349B3C9}" type="slidenum">
              <a:rPr lang="en-US" altLang="pl-PL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22</a:t>
            </a:fld>
            <a:endParaRPr lang="en-US" altLang="pl-PL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6756417-0349-46FC-A2D7-BCE6B38FACA0}" type="slidenum">
              <a:rPr lang="en-US" altLang="pl-PL"/>
              <a:pPr/>
              <a:t>23</a:t>
            </a:fld>
            <a:endParaRPr lang="en-US" altLang="pl-PL"/>
          </a:p>
        </p:txBody>
      </p:sp>
      <p:sp>
        <p:nvSpPr>
          <p:cNvPr id="829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82948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</p:spPr>
        <p:txBody>
          <a:bodyPr wrap="none" anchor="ctr"/>
          <a:lstStyle/>
          <a:p>
            <a:endParaRPr lang="pl-PL" altLang="pl-PL" smtClean="0"/>
          </a:p>
        </p:txBody>
      </p:sp>
      <p:sp>
        <p:nvSpPr>
          <p:cNvPr id="82949" name="Text Box 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 anchor="b"/>
          <a:lstStyle/>
          <a:p>
            <a: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082B670-3342-4790-B627-41834EB8A1D2}" type="slidenum">
              <a:rPr lang="en-US" altLang="pl-PL" sz="12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23</a:t>
            </a:fld>
            <a:endParaRPr lang="en-US" altLang="pl-PL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dirty="0" smtClean="0"/>
              <a:t>Ze względu na swoją </a:t>
            </a:r>
            <a:r>
              <a:rPr lang="hu-HU" sz="1400" b="1" dirty="0" smtClean="0"/>
              <a:t>funkcję</a:t>
            </a:r>
            <a:r>
              <a:rPr lang="hu-HU" dirty="0" smtClean="0"/>
              <a:t>, </a:t>
            </a:r>
            <a:r>
              <a:rPr lang="hu-HU" b="1" dirty="0" smtClean="0"/>
              <a:t>formę zieleni</a:t>
            </a:r>
            <a:r>
              <a:rPr lang="hu-HU" dirty="0" smtClean="0"/>
              <a:t>, oraz </a:t>
            </a:r>
            <a:r>
              <a:rPr lang="hu-HU" b="1" dirty="0" smtClean="0"/>
              <a:t>rodzaj pielęgnacji</a:t>
            </a:r>
            <a:r>
              <a:rPr lang="hu-HU" b="1" baseline="0" dirty="0" smtClean="0"/>
              <a:t> </a:t>
            </a:r>
            <a:r>
              <a:rPr lang="hu-HU" baseline="0" dirty="0" smtClean="0"/>
              <a:t>dachy zielone możemy podzielić na trzy podstawowe typy:</a:t>
            </a:r>
          </a:p>
          <a:p>
            <a:pPr eaLnBrk="1" hangingPunct="1">
              <a:spcBef>
                <a:spcPct val="0"/>
              </a:spcBef>
            </a:pPr>
            <a:r>
              <a:rPr lang="hu-HU" baseline="0" dirty="0" smtClean="0"/>
              <a:t>Ekstensywne</a:t>
            </a:r>
          </a:p>
          <a:p>
            <a:pPr eaLnBrk="1" hangingPunct="1">
              <a:spcBef>
                <a:spcPct val="0"/>
              </a:spcBef>
            </a:pPr>
            <a:r>
              <a:rPr lang="hu-HU" baseline="0" dirty="0" smtClean="0"/>
              <a:t>Intensywne</a:t>
            </a:r>
            <a:r>
              <a:rPr lang="hu-HU" baseline="0" dirty="0" smtClean="0"/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hu-HU" baseline="0" dirty="0" smtClean="0"/>
              <a:t>W takim właśnie ujeciu omówię produkty Dorken proponowane do poszczególnych typów zazielenienia.</a:t>
            </a:r>
          </a:p>
          <a:p>
            <a:pPr eaLnBrk="1" hangingPunct="1">
              <a:spcBef>
                <a:spcPct val="0"/>
              </a:spcBef>
            </a:pPr>
            <a:r>
              <a:rPr lang="hu-HU" baseline="0" dirty="0" smtClean="0"/>
              <a:t>Do funkcjonowania rośliny potrzebują </a:t>
            </a:r>
          </a:p>
          <a:p>
            <a:pPr eaLnBrk="1" hangingPunct="1">
              <a:spcBef>
                <a:spcPct val="0"/>
              </a:spcBef>
            </a:pPr>
            <a:r>
              <a:rPr lang="hu-HU" baseline="0" dirty="0" smtClean="0"/>
              <a:t>Rozwiązania systemowe Dorken kładą nacisk na </a:t>
            </a:r>
            <a:r>
              <a:rPr lang="hu-HU" b="1" baseline="0" dirty="0" smtClean="0"/>
              <a:t>WODĘ. </a:t>
            </a:r>
            <a:r>
              <a:rPr lang="hu-HU" b="0" baseline="0" dirty="0" smtClean="0"/>
              <a:t> Nie tylko na możliwość jej zgromadzenia i oddania roślinom lecz także na możliwość skutecznego odprowadzenia jej nadmiaru.</a:t>
            </a:r>
            <a:endParaRPr lang="hu-HU" baseline="0" dirty="0" smtClean="0"/>
          </a:p>
          <a:p>
            <a:pPr eaLnBrk="1" hangingPunct="1">
              <a:spcBef>
                <a:spcPct val="0"/>
              </a:spcBef>
            </a:pPr>
            <a:endParaRPr lang="hu-HU" baseline="0" dirty="0" smtClean="0"/>
          </a:p>
          <a:p>
            <a:pPr eaLnBrk="1" hangingPunct="1">
              <a:spcBef>
                <a:spcPct val="0"/>
              </a:spcBef>
            </a:pPr>
            <a:endParaRPr lang="hu-HU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3CFB54-728E-44A7-A8F2-872FD911162A}" type="slidenum">
              <a:rPr lang="en-US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3957F1-BD57-4B45-B09B-35499B983429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3957F1-BD57-4B45-B09B-35499B983429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3957F1-BD57-4B45-B09B-35499B983429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mtClean="0"/>
          </a:p>
        </p:txBody>
      </p:sp>
      <p:sp>
        <p:nvSpPr>
          <p:cNvPr id="2150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83957F1-BD57-4B45-B09B-35499B983429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dirty="0" smtClean="0"/>
              <a:t>Pierwszym typem dachów do</a:t>
            </a:r>
            <a:r>
              <a:rPr lang="hu-HU" baseline="0" dirty="0" smtClean="0"/>
              <a:t> których się odniosę są dachy ekstensywne. Krótką charakterystyke pozwoliłem sobie umieścić na slajdzie.</a:t>
            </a:r>
            <a:endParaRPr lang="hu-HU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3CFB54-728E-44A7-A8F2-872FD911162A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dirty="0" smtClean="0"/>
              <a:t>Dla dachów ekstensywnych</a:t>
            </a:r>
            <a:r>
              <a:rPr lang="hu-HU" baseline="0" dirty="0" smtClean="0"/>
              <a:t> przygotowaliśmy rozwiązania oparte na trzech materiałach dostarczanych w postaci rolek:</a:t>
            </a:r>
          </a:p>
          <a:p>
            <a:pPr eaLnBrk="1" hangingPunct="1">
              <a:spcBef>
                <a:spcPct val="0"/>
              </a:spcBef>
            </a:pPr>
            <a:r>
              <a:rPr lang="hu-HU" baseline="0" dirty="0" smtClean="0"/>
              <a:t>Delta Floraxx, Delta FT, Delta Terraxx</a:t>
            </a:r>
          </a:p>
          <a:p>
            <a:pPr eaLnBrk="1" hangingPunct="1">
              <a:spcBef>
                <a:spcPct val="0"/>
              </a:spcBef>
            </a:pPr>
            <a:endParaRPr lang="hu-HU" baseline="0" dirty="0" smtClean="0"/>
          </a:p>
          <a:p>
            <a:pPr eaLnBrk="1" hangingPunct="1">
              <a:spcBef>
                <a:spcPct val="0"/>
              </a:spcBef>
            </a:pPr>
            <a:endParaRPr lang="hu-HU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3CFB54-728E-44A7-A8F2-872FD911162A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69601A-3BC5-42B4-9860-B9916060FCBA}" type="slidenum">
              <a:rPr lang="de-DE" smtClean="0"/>
              <a:pPr/>
              <a:t>5</a:t>
            </a:fld>
            <a:endParaRPr lang="de-DE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l-PL" dirty="0" smtClean="0"/>
              <a:t>Na początek słów</a:t>
            </a:r>
            <a:r>
              <a:rPr lang="pl-PL" baseline="0" dirty="0" smtClean="0"/>
              <a:t> kilka o budowie profili. Różnią się one od tego co oferuje konkurencja. </a:t>
            </a:r>
          </a:p>
          <a:p>
            <a:pPr eaLnBrk="1" hangingPunct="1"/>
            <a:r>
              <a:rPr lang="pl-PL" baseline="0" dirty="0" smtClean="0"/>
              <a:t>Kształt kubełka jest ośmiokątny i dzięki temu: posiada wysoką jak na 2 centymetrowy profil zdolność gromadzenia wody wynoszącą 7l/m2</a:t>
            </a:r>
          </a:p>
          <a:p>
            <a:pPr eaLnBrk="1" hangingPunct="1"/>
            <a:r>
              <a:rPr lang="pl-PL" baseline="0" dirty="0" smtClean="0"/>
              <a:t>Kształtowi zawdzięczamy również wyższą niż przy stożkowym kształcie kubełka odporność na ściskanie wynoszącą 200 </a:t>
            </a:r>
            <a:r>
              <a:rPr lang="pl-PL" baseline="0" dirty="0" err="1" smtClean="0"/>
              <a:t>kN</a:t>
            </a:r>
            <a:r>
              <a:rPr lang="pl-PL" baseline="0" dirty="0" smtClean="0"/>
              <a:t>/m2</a:t>
            </a:r>
          </a:p>
          <a:p>
            <a:pPr eaLnBrk="1" hangingPunct="1"/>
            <a:r>
              <a:rPr lang="pl-PL" baseline="0" dirty="0" smtClean="0"/>
              <a:t>Zmiana średnicy otworów odprowadzających wodę z 2mm do 5 mm znacznie poprawiła możliwości odprowadzania nadmiaru wody.</a:t>
            </a:r>
          </a:p>
          <a:p>
            <a:pPr eaLnBrk="1" hangingPunct="1"/>
            <a:endParaRPr lang="pl-PL" baseline="0" dirty="0" smtClean="0"/>
          </a:p>
          <a:p>
            <a:pPr eaLnBrk="1" hangingPunct="1"/>
            <a:endParaRPr lang="pl-PL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F545C-3CB7-416E-B6FC-ED4994F194A9}" type="slidenum">
              <a:rPr lang="de-DE"/>
              <a:pPr/>
              <a:t>8</a:t>
            </a:fld>
            <a:endParaRPr lang="de-DE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Kolejne slajdy pokazują aplikację</a:t>
            </a:r>
            <a:r>
              <a:rPr lang="pl-PL" baseline="0" dirty="0" smtClean="0"/>
              <a:t> omawianych materiałów do dachów ekstensywnych.</a:t>
            </a:r>
            <a:endParaRPr lang="pl-PL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hu-HU" dirty="0" smtClean="0"/>
              <a:t>Delta Floraxx Top posiada zintegrowaną geowłóknine filtracyjną – dzięki temy folia kubełkowa pełni</a:t>
            </a:r>
            <a:r>
              <a:rPr lang="hu-HU" baseline="0" dirty="0" smtClean="0"/>
              <a:t>  3 funkcje:</a:t>
            </a:r>
          </a:p>
          <a:p>
            <a:pPr eaLnBrk="1" hangingPunct="1">
              <a:spcBef>
                <a:spcPct val="0"/>
              </a:spcBef>
            </a:pPr>
            <a:r>
              <a:rPr lang="hu-HU" baseline="0" dirty="0" smtClean="0"/>
              <a:t>Filtruje</a:t>
            </a:r>
          </a:p>
          <a:p>
            <a:pPr eaLnBrk="1" hangingPunct="1">
              <a:spcBef>
                <a:spcPct val="0"/>
              </a:spcBef>
            </a:pPr>
            <a:r>
              <a:rPr lang="hu-HU" baseline="0" dirty="0" smtClean="0"/>
              <a:t>Gromadzi oraz</a:t>
            </a:r>
          </a:p>
          <a:p>
            <a:pPr eaLnBrk="1" hangingPunct="1">
              <a:spcBef>
                <a:spcPct val="0"/>
              </a:spcBef>
            </a:pPr>
            <a:r>
              <a:rPr lang="hu-HU" baseline="0" dirty="0" smtClean="0"/>
              <a:t>Drenuje </a:t>
            </a:r>
          </a:p>
          <a:p>
            <a:pPr eaLnBrk="1" hangingPunct="1">
              <a:spcBef>
                <a:spcPct val="0"/>
              </a:spcBef>
            </a:pPr>
            <a:r>
              <a:rPr lang="hu-HU" baseline="0" dirty="0" smtClean="0"/>
              <a:t>Wodę na powierzchni dachu zielonego.</a:t>
            </a:r>
            <a:endParaRPr lang="hu-HU" dirty="0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3CFB54-728E-44A7-A8F2-872FD911162A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1F545C-3CB7-416E-B6FC-ED4994F194A9}" type="slidenum">
              <a:rPr lang="de-DE"/>
              <a:pPr/>
              <a:t>10</a:t>
            </a:fld>
            <a:endParaRPr lang="de-DE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Delta Terraxx</a:t>
            </a:r>
            <a:r>
              <a:rPr lang="pl-PL" baseline="0" dirty="0" smtClean="0"/>
              <a:t> to inne rozwiązanie. Nie posiada zdolności gromadzenia wody.</a:t>
            </a:r>
          </a:p>
          <a:p>
            <a:r>
              <a:rPr lang="pl-PL" baseline="0" dirty="0" smtClean="0"/>
              <a:t>W związku z powyższym minimalna ilość substratu wegetacyjnego pod roślinność ekstensywną to 12 - 15 cm.</a:t>
            </a:r>
          </a:p>
          <a:p>
            <a:r>
              <a:rPr lang="pl-PL" baseline="0" dirty="0" smtClean="0"/>
              <a:t>Taka ilość substratu wystarczy do prawidłowego funkcjonowania roślin. </a:t>
            </a:r>
          </a:p>
          <a:p>
            <a:r>
              <a:rPr lang="pl-PL" baseline="0" dirty="0" smtClean="0"/>
              <a:t>Terraxx również posiada zintegrowaną </a:t>
            </a:r>
            <a:r>
              <a:rPr lang="pl-PL" baseline="0" dirty="0" err="1" smtClean="0"/>
              <a:t>geowłókninę</a:t>
            </a:r>
            <a:r>
              <a:rPr lang="pl-PL" baseline="0" dirty="0" smtClean="0"/>
              <a:t> filtracyjną.</a:t>
            </a:r>
            <a:endParaRPr lang="pl-PL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l-PL" dirty="0" smtClean="0"/>
              <a:t>Dachy zielone </a:t>
            </a:r>
            <a:r>
              <a:rPr lang="pl-PL" dirty="0" err="1" smtClean="0"/>
              <a:t>semiintensywne</a:t>
            </a:r>
            <a:r>
              <a:rPr lang="pl-PL" dirty="0" smtClean="0"/>
              <a:t> i intensywne ze względu na rodzaj</a:t>
            </a:r>
            <a:r>
              <a:rPr lang="pl-PL" baseline="0" dirty="0" smtClean="0"/>
              <a:t> zastosowanego drenażu omówię jednocześnie.</a:t>
            </a:r>
          </a:p>
          <a:p>
            <a:pPr eaLnBrk="1" hangingPunct="1">
              <a:spcBef>
                <a:spcPct val="0"/>
              </a:spcBef>
            </a:pPr>
            <a:r>
              <a:rPr lang="pl-PL" baseline="0" dirty="0" smtClean="0"/>
              <a:t>Dachy </a:t>
            </a:r>
            <a:r>
              <a:rPr lang="pl-PL" baseline="0" dirty="0" err="1" smtClean="0"/>
              <a:t>semiintensywne</a:t>
            </a:r>
            <a:r>
              <a:rPr lang="pl-PL" baseline="0" dirty="0" smtClean="0"/>
              <a:t> w polskich </a:t>
            </a:r>
            <a:r>
              <a:rPr lang="pl-PL" baseline="0" dirty="0" err="1" smtClean="0"/>
              <a:t>reaaliach</a:t>
            </a:r>
            <a:r>
              <a:rPr lang="pl-PL" baseline="0" dirty="0" smtClean="0"/>
              <a:t> to prawie zawsze trawniku. </a:t>
            </a:r>
          </a:p>
          <a:p>
            <a:pPr eaLnBrk="1" hangingPunct="1">
              <a:spcBef>
                <a:spcPct val="0"/>
              </a:spcBef>
            </a:pPr>
            <a:r>
              <a:rPr lang="pl-PL" baseline="0" dirty="0" smtClean="0"/>
              <a:t>Wymagają one minimum 20 cm warstwy </a:t>
            </a:r>
            <a:r>
              <a:rPr lang="pl-PL" baseline="0" dirty="0" err="1" smtClean="0"/>
              <a:t>wegetacyjnej,licznych</a:t>
            </a:r>
            <a:r>
              <a:rPr lang="pl-PL" baseline="0" dirty="0" smtClean="0"/>
              <a:t> czynności </a:t>
            </a:r>
            <a:r>
              <a:rPr lang="pl-PL" baseline="0" dirty="0" err="1" smtClean="0"/>
              <a:t>pieleęgnacyjnych</a:t>
            </a:r>
            <a:r>
              <a:rPr lang="pl-PL" baseline="0" dirty="0" smtClean="0"/>
              <a:t> przed , po i w trakcie sezonu wegetacyjnego oraz nawadniania.</a:t>
            </a:r>
            <a:endParaRPr lang="de-DE" dirty="0" smtClean="0"/>
          </a:p>
        </p:txBody>
      </p:sp>
      <p:sp>
        <p:nvSpPr>
          <p:cNvPr id="31748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EBFC509-47B9-42F2-9B63-E5D8B7638CFC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EE3A5-0ADD-48E9-9D11-34732A737E4E}" type="datetime1">
              <a:rPr lang="en-US" smtClean="0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E47C1-81BA-4F48-976E-DFE38C06F1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6797703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EE3A5-0ADD-48E9-9D11-34732A737E4E}" type="datetime1">
              <a:rPr lang="en-US" smtClean="0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E47C1-81BA-4F48-976E-DFE38C06F1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7214524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EE3A5-0ADD-48E9-9D11-34732A737E4E}" type="datetime1">
              <a:rPr lang="en-US" smtClean="0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E47C1-81BA-4F48-976E-DFE38C06F1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2380564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ClipAr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188" y="1050925"/>
            <a:ext cx="7920037" cy="9366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ClipArt-Platzhalter 2"/>
          <p:cNvSpPr>
            <a:spLocks noGrp="1"/>
          </p:cNvSpPr>
          <p:nvPr>
            <p:ph type="clipArt" sz="half" idx="1"/>
          </p:nvPr>
        </p:nvSpPr>
        <p:spPr>
          <a:xfrm>
            <a:off x="611188" y="1989138"/>
            <a:ext cx="3883025" cy="4248150"/>
          </a:xfrm>
        </p:spPr>
        <p:txBody>
          <a:bodyPr/>
          <a:lstStyle/>
          <a:p>
            <a:pPr lvl="0"/>
            <a:r>
              <a:rPr lang="pl-PL" noProof="0" smtClean="0"/>
              <a:t>Kliknij ikonę, aby dodać obiekt clipart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46613" y="1989138"/>
            <a:ext cx="3884612" cy="424815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EE3A5-0ADD-48E9-9D11-34732A737E4E}" type="datetime1">
              <a:rPr lang="en-US" smtClean="0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E47C1-81BA-4F48-976E-DFE38C06F1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2750093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heck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heck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heck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heck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heck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EE3A5-0ADD-48E9-9D11-34732A737E4E}" type="datetime1">
              <a:rPr lang="en-US" smtClean="0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E47C1-81BA-4F48-976E-DFE38C06F1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0119681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EE3A5-0ADD-48E9-9D11-34732A737E4E}" type="datetime1">
              <a:rPr lang="en-US" smtClean="0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E47C1-81BA-4F48-976E-DFE38C06F1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0563530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de-DE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EE3A5-0ADD-48E9-9D11-34732A737E4E}" type="datetime1">
              <a:rPr lang="en-US" smtClean="0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E47C1-81BA-4F48-976E-DFE38C06F1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1122002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EE3A5-0ADD-48E9-9D11-34732A737E4E}" type="datetime1">
              <a:rPr lang="en-US" smtClean="0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E47C1-81BA-4F48-976E-DFE38C06F1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4741869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EE3A5-0ADD-48E9-9D11-34732A737E4E}" type="datetime1">
              <a:rPr lang="en-US" smtClean="0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E47C1-81BA-4F48-976E-DFE38C06F1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5429551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EE3A5-0ADD-48E9-9D11-34732A737E4E}" type="datetime1">
              <a:rPr lang="en-US" smtClean="0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E47C1-81BA-4F48-976E-DFE38C06F1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7753977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EE3A5-0ADD-48E9-9D11-34732A737E4E}" type="datetime1">
              <a:rPr lang="en-US" smtClean="0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E47C1-81BA-4F48-976E-DFE38C06F1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4665016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 smtClean="0"/>
              <a:t>Kliknij ikonę, aby dodać obraz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EE3A5-0ADD-48E9-9D11-34732A737E4E}" type="datetime1">
              <a:rPr lang="en-US" smtClean="0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E47C1-81BA-4F48-976E-DFE38C06F1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4077585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1989138"/>
            <a:ext cx="9144000" cy="4868862"/>
          </a:xfrm>
          <a:prstGeom prst="rect">
            <a:avLst/>
          </a:prstGeom>
          <a:solidFill>
            <a:srgbClr val="DEE0E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altLang="de-DE">
              <a:solidFill>
                <a:schemeClr val="tx1"/>
              </a:solidFill>
              <a:ea typeface="ヒラギノ角ゴ Pro W3" pitchFamily="123" charset="-128"/>
            </a:endParaRPr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611188" y="1050925"/>
            <a:ext cx="79200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 smtClean="0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611188" y="1989138"/>
            <a:ext cx="7920037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Mastertextformat bearbeiten</a:t>
            </a:r>
          </a:p>
          <a:p>
            <a:pPr lvl="0"/>
            <a:r>
              <a:rPr lang="de-DE" altLang="de-DE" smtClean="0"/>
              <a:t>Zweite Ebene</a:t>
            </a:r>
          </a:p>
          <a:p>
            <a:pPr lvl="0"/>
            <a:r>
              <a:rPr lang="de-DE" altLang="de-DE" smtClean="0"/>
              <a:t>Dritte Ebene</a:t>
            </a:r>
          </a:p>
          <a:p>
            <a:pPr lvl="0"/>
            <a:r>
              <a:rPr lang="de-DE" altLang="de-DE" smtClean="0"/>
              <a:t>Vierte Ebene</a:t>
            </a:r>
          </a:p>
          <a:p>
            <a:pPr lvl="0"/>
            <a:r>
              <a:rPr lang="de-DE" alt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DCEE3A5-0ADD-48E9-9D11-34732A737E4E}" type="datetime1">
              <a:rPr lang="en-US" smtClean="0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41E47C1-81BA-4F48-976E-DFE38C06F1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32" name="Bild 3" descr="PPT_Balken_2014.pn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44" r:id="rId1"/>
    <p:sldLayoutId id="2147484445" r:id="rId2"/>
    <p:sldLayoutId id="2147484446" r:id="rId3"/>
    <p:sldLayoutId id="2147484447" r:id="rId4"/>
    <p:sldLayoutId id="2147484448" r:id="rId5"/>
    <p:sldLayoutId id="2147484449" r:id="rId6"/>
    <p:sldLayoutId id="2147484450" r:id="rId7"/>
    <p:sldLayoutId id="2147484451" r:id="rId8"/>
    <p:sldLayoutId id="2147484452" r:id="rId9"/>
    <p:sldLayoutId id="2147484453" r:id="rId10"/>
    <p:sldLayoutId id="2147484454" r:id="rId11"/>
    <p:sldLayoutId id="2147484455" r:id="rId12"/>
    <p:sldLayoutId id="2147484456" r:id="rId13"/>
    <p:sldLayoutId id="2147484457" r:id="rId14"/>
    <p:sldLayoutId id="2147484458" r:id="rId15"/>
    <p:sldLayoutId id="2147484459" r:id="rId16"/>
    <p:sldLayoutId id="2147484460" r:id="rId17"/>
    <p:sldLayoutId id="2147484461" r:id="rId18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chemeClr val="accent1"/>
          </a:solidFill>
          <a:latin typeface="+mj-lt"/>
          <a:ea typeface="ヒラギノ角ゴ Pro W3" charset="0"/>
          <a:cs typeface="ヒラギノ角ゴ Pro W3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ヒラギノ角ゴ Pro W3" charset="0"/>
          <a:cs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ヒラギノ角ゴ Pro W3" charset="0"/>
          <a:cs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ヒラギノ角ゴ Pro W3" charset="0"/>
          <a:cs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accent1"/>
          </a:solidFill>
          <a:latin typeface="Calibri" charset="0"/>
          <a:ea typeface="ヒラギノ角ゴ Pro W3" charset="0"/>
          <a:cs typeface="ヒラギノ角ゴ Pro W3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2A6BB7"/>
        </a:buClr>
        <a:buFont typeface="Wingdings" pitchFamily="2" charset="2"/>
        <a:buChar char="§"/>
        <a:defRPr sz="2400" b="1" kern="1200">
          <a:solidFill>
            <a:schemeClr val="tx1"/>
          </a:solidFill>
          <a:latin typeface="Arial" pitchFamily="34" charset="0"/>
          <a:ea typeface="ヒラギノ角ゴ Pro W3" charset="0"/>
          <a:cs typeface="Arial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2A6BB7"/>
        </a:buClr>
        <a:buFont typeface="Wingdings" pitchFamily="2" charset="2"/>
        <a:defRPr sz="2800" kern="1200">
          <a:solidFill>
            <a:schemeClr val="tx1"/>
          </a:solidFill>
          <a:latin typeface="Arial" pitchFamily="34" charset="0"/>
          <a:ea typeface="ヒラギノ角ゴ Pro W3" charset="0"/>
          <a:cs typeface="Arial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2A6BB7"/>
        </a:buClr>
        <a:buFont typeface="Wingdings" pitchFamily="2" charset="2"/>
        <a:defRPr sz="2400" kern="1200">
          <a:solidFill>
            <a:schemeClr val="tx1"/>
          </a:solidFill>
          <a:latin typeface="Arial" pitchFamily="34" charset="0"/>
          <a:ea typeface="ヒラギノ角ゴ Pro W3" charset="0"/>
          <a:cs typeface="Arial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2A6BB7"/>
        </a:buClr>
        <a:buFont typeface="Wingdings" pitchFamily="2" charset="2"/>
        <a:defRPr sz="2000" kern="1200">
          <a:solidFill>
            <a:schemeClr val="tx1"/>
          </a:solidFill>
          <a:latin typeface="Arial" pitchFamily="34" charset="0"/>
          <a:ea typeface="ヒラギノ角ゴ Pro W3" charset="0"/>
          <a:cs typeface="Arial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2A6BB7"/>
        </a:buClr>
        <a:buFont typeface="Wingdings" pitchFamily="2" charset="2"/>
        <a:defRPr sz="2000" kern="1200">
          <a:solidFill>
            <a:schemeClr val="tx1"/>
          </a:solidFill>
          <a:latin typeface="Arial" pitchFamily="34" charset="0"/>
          <a:ea typeface="ヒラギノ角ゴ Pro W3" charset="0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Szövegdoboz 6"/>
          <p:cNvSpPr txBox="1">
            <a:spLocks noChangeArrowheads="1"/>
          </p:cNvSpPr>
          <p:nvPr/>
        </p:nvSpPr>
        <p:spPr bwMode="auto">
          <a:xfrm>
            <a:off x="395288" y="2276872"/>
            <a:ext cx="84248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hu-H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Systemowe rozwiązania Dorken dla dachów zielonych</a:t>
            </a:r>
            <a:endParaRPr lang="hu-H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6708">
    <p:pull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8463" y="684213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solidFill>
                  <a:schemeClr val="accent2"/>
                </a:solidFill>
                <a:latin typeface="Futura Md BT" pitchFamily="34" charset="0"/>
              </a:rPr>
              <a:t>DELTA</a:t>
            </a:r>
            <a:r>
              <a:rPr lang="pl-PL" dirty="0" smtClean="0">
                <a:solidFill>
                  <a:schemeClr val="accent2"/>
                </a:solidFill>
                <a:latin typeface="Futura Md BT" pitchFamily="34" charset="0"/>
              </a:rPr>
              <a:t> </a:t>
            </a:r>
            <a:r>
              <a:rPr lang="de-DE" dirty="0" smtClean="0">
                <a:solidFill>
                  <a:schemeClr val="accent2"/>
                </a:solidFill>
                <a:latin typeface="Futura Md BT" pitchFamily="34" charset="0"/>
              </a:rPr>
              <a:t>TERRAXX</a:t>
            </a:r>
            <a:endParaRPr lang="en-BZ" sz="2400" dirty="0">
              <a:solidFill>
                <a:schemeClr val="tx1"/>
              </a:solidFill>
              <a:latin typeface="Futura Md BT" pitchFamily="34" charset="0"/>
            </a:endParaRPr>
          </a:p>
        </p:txBody>
      </p:sp>
      <p:pic>
        <p:nvPicPr>
          <p:cNvPr id="5" name="Picture 3" descr="Substart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412776"/>
            <a:ext cx="7992888" cy="5418237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 advTm="32464"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6" descr="Festuca_gautieri.jpg"/>
          <p:cNvPicPr>
            <a:picLocks noChangeAspect="1"/>
          </p:cNvPicPr>
          <p:nvPr/>
        </p:nvPicPr>
        <p:blipFill>
          <a:blip r:embed="rId3" cstate="print"/>
          <a:srcRect t="3339" r="44771" b="77081"/>
          <a:stretch>
            <a:fillRect/>
          </a:stretch>
        </p:blipFill>
        <p:spPr bwMode="auto">
          <a:xfrm>
            <a:off x="0" y="620688"/>
            <a:ext cx="8604448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lcím 4"/>
          <p:cNvSpPr txBox="1">
            <a:spLocks/>
          </p:cNvSpPr>
          <p:nvPr/>
        </p:nvSpPr>
        <p:spPr bwMode="auto">
          <a:xfrm>
            <a:off x="0" y="1916832"/>
            <a:ext cx="7885113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42950" lvl="2" indent="-661988" algn="just" eaLnBrk="1" hangingPunct="1">
              <a:defRPr/>
            </a:pPr>
            <a:r>
              <a:rPr lang="hu-HU" sz="2400" b="1" dirty="0" smtClean="0"/>
              <a:t>Obszary pokryte trawą</a:t>
            </a:r>
            <a:endParaRPr lang="hu-HU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0724" name="Szövegdoboz 4"/>
          <p:cNvSpPr txBox="1">
            <a:spLocks noChangeArrowheads="1"/>
          </p:cNvSpPr>
          <p:nvPr/>
        </p:nvSpPr>
        <p:spPr bwMode="auto">
          <a:xfrm>
            <a:off x="0" y="632743"/>
            <a:ext cx="622776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50888" lvl="1" indent="-742950" eaLnBrk="1" hangingPunct="1"/>
            <a:r>
              <a:rPr lang="hu-HU" sz="3000" dirty="0" smtClean="0"/>
              <a:t>Dach </a:t>
            </a:r>
            <a:r>
              <a:rPr lang="hu-HU" sz="3000" dirty="0" smtClean="0"/>
              <a:t>intensywny</a:t>
            </a:r>
            <a:endParaRPr lang="hu-HU" sz="3000" dirty="0"/>
          </a:p>
        </p:txBody>
      </p:sp>
      <p:sp>
        <p:nvSpPr>
          <p:cNvPr id="30725" name="Alcím 4"/>
          <p:cNvSpPr txBox="1">
            <a:spLocks/>
          </p:cNvSpPr>
          <p:nvPr/>
        </p:nvSpPr>
        <p:spPr bwMode="auto">
          <a:xfrm>
            <a:off x="0" y="2133600"/>
            <a:ext cx="77406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50888" lvl="1" indent="-742950" algn="just" eaLnBrk="1" hangingPunct="1"/>
            <a:endParaRPr lang="hu-HU" sz="2600" i="1"/>
          </a:p>
        </p:txBody>
      </p:sp>
      <p:sp>
        <p:nvSpPr>
          <p:cNvPr id="20" name="Alcím 4"/>
          <p:cNvSpPr txBox="1">
            <a:spLocks/>
          </p:cNvSpPr>
          <p:nvPr/>
        </p:nvSpPr>
        <p:spPr bwMode="auto">
          <a:xfrm>
            <a:off x="0" y="2348880"/>
            <a:ext cx="88201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84138" lvl="1" eaLnBrk="1" hangingPunct="1">
              <a:defRPr/>
            </a:pPr>
            <a:r>
              <a:rPr lang="hu-HU" sz="2400" dirty="0" smtClean="0"/>
              <a:t>Dobrej jakości trawę uzyskamy poprzez nawadnianie:</a:t>
            </a:r>
            <a:endParaRPr lang="hu-HU" sz="2400" dirty="0"/>
          </a:p>
          <a:p>
            <a:pPr marL="717550" lvl="1" indent="-182563" algn="just" eaLnBrk="1" hangingPunct="1">
              <a:buFont typeface="Arial" pitchFamily="34" charset="0"/>
              <a:buChar char="•"/>
              <a:defRPr/>
            </a:pPr>
            <a:r>
              <a:rPr lang="hu-HU" sz="2400" dirty="0" smtClean="0"/>
              <a:t>Zraszaczami</a:t>
            </a:r>
            <a:endParaRPr lang="hu-HU" sz="2400" dirty="0"/>
          </a:p>
          <a:p>
            <a:pPr marL="717550" lvl="1" indent="-182563" algn="just" eaLnBrk="1" hangingPunct="1">
              <a:buFont typeface="Arial" pitchFamily="34" charset="0"/>
              <a:buChar char="•"/>
              <a:defRPr/>
            </a:pPr>
            <a:r>
              <a:rPr lang="hu-HU" sz="2400" dirty="0" smtClean="0"/>
              <a:t>Kroplownikami</a:t>
            </a:r>
            <a:endParaRPr lang="hu-HU" sz="2400" dirty="0"/>
          </a:p>
          <a:p>
            <a:pPr marL="717550" lvl="1" indent="-182563" algn="just" eaLnBrk="1" hangingPunct="1">
              <a:buFont typeface="Arial" pitchFamily="34" charset="0"/>
              <a:buChar char="•"/>
              <a:defRPr/>
            </a:pPr>
            <a:r>
              <a:rPr lang="hu-HU" sz="2400" dirty="0" smtClean="0"/>
              <a:t>System zalewowy</a:t>
            </a:r>
            <a:endParaRPr lang="hu-HU" sz="2400" dirty="0"/>
          </a:p>
          <a:p>
            <a:pPr marL="717550" lvl="1" indent="-182563" algn="just" eaLnBrk="1" hangingPunct="1">
              <a:buFont typeface="Arial" pitchFamily="34" charset="0"/>
              <a:buChar char="•"/>
              <a:defRPr/>
            </a:pPr>
            <a:r>
              <a:rPr lang="hu-HU" sz="2400" dirty="0" smtClean="0"/>
              <a:t>System dywanowy</a:t>
            </a:r>
            <a:endParaRPr lang="hu-HU" sz="2400" dirty="0"/>
          </a:p>
        </p:txBody>
      </p:sp>
      <p:pic>
        <p:nvPicPr>
          <p:cNvPr id="30727" name="Kép 22" descr="csep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488" y="3068638"/>
            <a:ext cx="2016125" cy="2819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728" name="Kép 20" descr="csepi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175" y="3716338"/>
            <a:ext cx="2740025" cy="18256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advTm="55848"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Kép 6" descr="Festuca_gautieri.jpg"/>
          <p:cNvPicPr>
            <a:picLocks noChangeAspect="1"/>
          </p:cNvPicPr>
          <p:nvPr/>
        </p:nvPicPr>
        <p:blipFill>
          <a:blip r:embed="rId3" cstate="print"/>
          <a:srcRect t="3339" r="44771" b="77081"/>
          <a:stretch>
            <a:fillRect/>
          </a:stretch>
        </p:blipFill>
        <p:spPr bwMode="auto">
          <a:xfrm>
            <a:off x="0" y="620688"/>
            <a:ext cx="8604448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Szövegdoboz 4"/>
          <p:cNvSpPr txBox="1">
            <a:spLocks noChangeArrowheads="1"/>
          </p:cNvSpPr>
          <p:nvPr/>
        </p:nvSpPr>
        <p:spPr bwMode="auto">
          <a:xfrm>
            <a:off x="0" y="930786"/>
            <a:ext cx="47879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50888" lvl="1" indent="-742950" eaLnBrk="1" hangingPunct="1"/>
            <a:r>
              <a:rPr lang="hu-HU" sz="3000" dirty="0" smtClean="0"/>
              <a:t>Dach intensywny</a:t>
            </a:r>
            <a:endParaRPr lang="hu-HU" sz="3000" dirty="0"/>
          </a:p>
        </p:txBody>
      </p:sp>
      <p:sp>
        <p:nvSpPr>
          <p:cNvPr id="5" name="Alcím 4"/>
          <p:cNvSpPr txBox="1">
            <a:spLocks/>
          </p:cNvSpPr>
          <p:nvPr/>
        </p:nvSpPr>
        <p:spPr bwMode="auto">
          <a:xfrm>
            <a:off x="0" y="1916634"/>
            <a:ext cx="684053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42950" lvl="2" indent="-661988" algn="just" eaLnBrk="1" hangingPunct="1">
              <a:defRPr/>
            </a:pPr>
            <a:r>
              <a:rPr lang="hu-HU" sz="2400" b="1" dirty="0" smtClean="0"/>
              <a:t>Byliny, krzewy</a:t>
            </a:r>
            <a:endParaRPr lang="hu-HU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3014" name="Alcím 4"/>
          <p:cNvSpPr txBox="1">
            <a:spLocks/>
          </p:cNvSpPr>
          <p:nvPr/>
        </p:nvSpPr>
        <p:spPr bwMode="auto">
          <a:xfrm>
            <a:off x="179388" y="2636242"/>
            <a:ext cx="48974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0850" lvl="2" indent="-369888" eaLnBrk="1" hangingPunct="1">
              <a:buFont typeface="Arial" charset="0"/>
              <a:buChar char="•"/>
            </a:pPr>
            <a:r>
              <a:rPr lang="hu-HU" sz="2400" dirty="0" smtClean="0"/>
              <a:t>Wszelkiego rodzaju rośliny szkółkarskie z wyłączeniem wrażliwch gatunków</a:t>
            </a:r>
          </a:p>
          <a:p>
            <a:pPr marL="450850" lvl="2" indent="-369888" eaLnBrk="1" hangingPunct="1"/>
            <a:r>
              <a:rPr lang="hu-HU" sz="2400" dirty="0"/>
              <a:t> </a:t>
            </a:r>
            <a:r>
              <a:rPr lang="hu-HU" sz="2400" dirty="0" smtClean="0"/>
              <a:t>   (min. 70 cm substratu)</a:t>
            </a:r>
            <a:endParaRPr lang="hu-HU" sz="2400" dirty="0"/>
          </a:p>
        </p:txBody>
      </p:sp>
      <p:pic>
        <p:nvPicPr>
          <p:cNvPr id="43015" name="Kép 8" descr="Cornus_alba_sibiric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8239" y="2420938"/>
            <a:ext cx="3884786" cy="25922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ransition advTm="21793"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Kép 6" descr="Festuca_gautieri.jpg"/>
          <p:cNvPicPr>
            <a:picLocks noChangeAspect="1"/>
          </p:cNvPicPr>
          <p:nvPr/>
        </p:nvPicPr>
        <p:blipFill>
          <a:blip r:embed="rId3" cstate="print"/>
          <a:srcRect t="3339" r="44771" b="77081"/>
          <a:stretch>
            <a:fillRect/>
          </a:stretch>
        </p:blipFill>
        <p:spPr bwMode="auto">
          <a:xfrm>
            <a:off x="0" y="576411"/>
            <a:ext cx="8676456" cy="126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Alcím 4"/>
          <p:cNvSpPr txBox="1">
            <a:spLocks/>
          </p:cNvSpPr>
          <p:nvPr/>
        </p:nvSpPr>
        <p:spPr bwMode="auto">
          <a:xfrm>
            <a:off x="0" y="1916634"/>
            <a:ext cx="6840538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742950" lvl="2" indent="-661988" algn="just" eaLnBrk="1" hangingPunct="1">
              <a:defRPr/>
            </a:pPr>
            <a:r>
              <a:rPr lang="hu-HU" sz="2700" b="1" dirty="0" smtClean="0"/>
              <a:t>Drzewa i wiecznie zielone</a:t>
            </a:r>
            <a:endParaRPr lang="hu-HU" sz="27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5061" name="Alcím 4"/>
          <p:cNvSpPr txBox="1">
            <a:spLocks/>
          </p:cNvSpPr>
          <p:nvPr/>
        </p:nvSpPr>
        <p:spPr bwMode="auto">
          <a:xfrm>
            <a:off x="0" y="2852142"/>
            <a:ext cx="529208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0850" lvl="2" indent="-369888" eaLnBrk="1" hangingPunct="1">
              <a:buFont typeface="Arial" charset="0"/>
              <a:buChar char="•"/>
            </a:pPr>
            <a:r>
              <a:rPr lang="hu-HU" sz="2400" dirty="0" smtClean="0"/>
              <a:t>Praktycznie wszystko z wyjątkiem ogromnych okazów (prosimy pamiętać o właściwej stabilizacji bryły korzeniowej i pnia)</a:t>
            </a:r>
            <a:endParaRPr lang="hu-HU" sz="2400" dirty="0"/>
          </a:p>
        </p:txBody>
      </p:sp>
      <p:pic>
        <p:nvPicPr>
          <p:cNvPr id="45062" name="Kép 12" descr="Rhus_thypin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08613" y="2133600"/>
            <a:ext cx="3556000" cy="28082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7" name="Szövegdoboz 4"/>
          <p:cNvSpPr txBox="1">
            <a:spLocks noChangeArrowheads="1"/>
          </p:cNvSpPr>
          <p:nvPr/>
        </p:nvSpPr>
        <p:spPr bwMode="auto">
          <a:xfrm>
            <a:off x="0" y="930786"/>
            <a:ext cx="47879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50888" lvl="1" indent="-742950" eaLnBrk="1" hangingPunct="1"/>
            <a:r>
              <a:rPr lang="hu-HU" sz="3000" dirty="0" smtClean="0"/>
              <a:t>Dach intensywny</a:t>
            </a:r>
            <a:endParaRPr lang="hu-HU" sz="3000" dirty="0"/>
          </a:p>
        </p:txBody>
      </p:sp>
    </p:spTree>
  </p:cSld>
  <p:clrMapOvr>
    <a:masterClrMapping/>
  </p:clrMapOvr>
  <p:transition advTm="26208">
    <p:pull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6"/>
          <p:cNvSpPr txBox="1">
            <a:spLocks noChangeArrowheads="1"/>
          </p:cNvSpPr>
          <p:nvPr/>
        </p:nvSpPr>
        <p:spPr bwMode="auto">
          <a:xfrm>
            <a:off x="0" y="632743"/>
            <a:ext cx="86044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50888" lvl="1" indent="-742950" algn="ctr" eaLnBrk="1" hangingPunct="1"/>
            <a:r>
              <a:rPr lang="hu-HU" sz="4000" dirty="0" smtClean="0"/>
              <a:t>Dachy zielone </a:t>
            </a:r>
            <a:r>
              <a:rPr lang="hu-HU" sz="4000" dirty="0" smtClean="0"/>
              <a:t>intensywne</a:t>
            </a:r>
            <a:endParaRPr lang="hu-HU" sz="4000" dirty="0"/>
          </a:p>
        </p:txBody>
      </p:sp>
      <p:sp>
        <p:nvSpPr>
          <p:cNvPr id="3" name="Alcím 4"/>
          <p:cNvSpPr txBox="1">
            <a:spLocks/>
          </p:cNvSpPr>
          <p:nvPr/>
        </p:nvSpPr>
        <p:spPr bwMode="auto">
          <a:xfrm>
            <a:off x="0" y="1989212"/>
            <a:ext cx="5364163" cy="35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61950" lvl="1" indent="-354013" algn="just" eaLnBrk="1" hangingPunct="1"/>
            <a:endParaRPr lang="hu-HU" sz="2000" b="1" dirty="0" smtClean="0"/>
          </a:p>
          <a:p>
            <a:pPr marL="361950" lvl="1" indent="-354013" algn="just" eaLnBrk="1" hangingPunct="1"/>
            <a:r>
              <a:rPr lang="hu-HU" sz="2000" b="1" dirty="0" smtClean="0"/>
              <a:t>Proponowane rozwiązania systemowe</a:t>
            </a:r>
          </a:p>
          <a:p>
            <a:pPr marL="361950" lvl="1" indent="-354013" algn="just" eaLnBrk="1" hangingPunct="1"/>
            <a:endParaRPr lang="hu-HU" sz="2800" b="1" dirty="0"/>
          </a:p>
        </p:txBody>
      </p:sp>
      <p:sp>
        <p:nvSpPr>
          <p:cNvPr id="5" name="Alcím 4"/>
          <p:cNvSpPr txBox="1">
            <a:spLocks/>
          </p:cNvSpPr>
          <p:nvPr/>
        </p:nvSpPr>
        <p:spPr bwMode="auto">
          <a:xfrm>
            <a:off x="1" y="2348880"/>
            <a:ext cx="2987824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61950" lvl="1" indent="-354013" algn="just" eaLnBrk="1" hangingPunct="1">
              <a:buFont typeface="Arial" charset="0"/>
              <a:buChar char="•"/>
            </a:pPr>
            <a:r>
              <a:rPr lang="pl-PL" sz="2000" dirty="0" smtClean="0"/>
              <a:t>Delta Floraxx</a:t>
            </a:r>
          </a:p>
          <a:p>
            <a:pPr marL="361950" lvl="1" indent="-354013" algn="just" eaLnBrk="1" hangingPunct="1">
              <a:buFont typeface="Arial" charset="0"/>
              <a:buChar char="•"/>
            </a:pPr>
            <a:r>
              <a:rPr lang="pl-PL" sz="2000" dirty="0" smtClean="0"/>
              <a:t>Delta Floraxx Top</a:t>
            </a:r>
          </a:p>
          <a:p>
            <a:pPr marL="361950" lvl="1" indent="-354013" algn="just" eaLnBrk="1" hangingPunct="1">
              <a:buFont typeface="Arial" charset="0"/>
              <a:buChar char="•"/>
            </a:pPr>
            <a:r>
              <a:rPr lang="pl-PL" sz="2000" dirty="0" smtClean="0"/>
              <a:t>Delta Floraxx 40</a:t>
            </a:r>
          </a:p>
          <a:p>
            <a:pPr marL="361950" lvl="1" indent="-354013" algn="just" eaLnBrk="1" hangingPunct="1">
              <a:buFont typeface="Arial" charset="0"/>
              <a:buChar char="•"/>
            </a:pPr>
            <a:r>
              <a:rPr lang="pl-PL" sz="2000" dirty="0" smtClean="0"/>
              <a:t>Delta Floraxx 60</a:t>
            </a:r>
            <a:endParaRPr lang="hu-HU" sz="2000" dirty="0"/>
          </a:p>
        </p:txBody>
      </p:sp>
      <p:pic>
        <p:nvPicPr>
          <p:cNvPr id="8" name="Picture 4" descr="Y:\07_Fotos\20051231Fotoalbum_I N T E R N\01_Produkte\02_Schichtbausteine\01_Feluletszivargok\Diadrain\DiaDrain60\IMG_1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257875"/>
            <a:ext cx="6156176" cy="46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5459"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rapezoid 38"/>
          <p:cNvSpPr/>
          <p:nvPr/>
        </p:nvSpPr>
        <p:spPr>
          <a:xfrm rot="10800000">
            <a:off x="1714500" y="2571750"/>
            <a:ext cx="1571625" cy="1214438"/>
          </a:xfrm>
          <a:prstGeom prst="trapezoid">
            <a:avLst/>
          </a:prstGeom>
          <a:solidFill>
            <a:srgbClr val="A0D565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0" name="Trapezoid 39"/>
          <p:cNvSpPr/>
          <p:nvPr/>
        </p:nvSpPr>
        <p:spPr>
          <a:xfrm rot="10800000">
            <a:off x="1714500" y="2571750"/>
            <a:ext cx="1571625" cy="1214438"/>
          </a:xfrm>
          <a:prstGeom prst="trapezoid">
            <a:avLst/>
          </a:prstGeom>
          <a:solidFill>
            <a:srgbClr val="00B0F0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1" name="Trapezoid 40"/>
          <p:cNvSpPr/>
          <p:nvPr/>
        </p:nvSpPr>
        <p:spPr>
          <a:xfrm>
            <a:off x="3143250" y="2000250"/>
            <a:ext cx="1571625" cy="1214438"/>
          </a:xfrm>
          <a:prstGeom prst="trapezoid">
            <a:avLst/>
          </a:prstGeom>
          <a:solidFill>
            <a:srgbClr val="A0D565"/>
          </a:solidFill>
          <a:ln w="63500">
            <a:solidFill>
              <a:srgbClr val="6A98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42" name="Straight Connector 41"/>
          <p:cNvCxnSpPr/>
          <p:nvPr/>
        </p:nvCxnSpPr>
        <p:spPr>
          <a:xfrm rot="10800000" flipH="1" flipV="1">
            <a:off x="3286125" y="2571750"/>
            <a:ext cx="1295400" cy="0"/>
          </a:xfrm>
          <a:prstGeom prst="line">
            <a:avLst/>
          </a:prstGeom>
          <a:ln w="63500">
            <a:solidFill>
              <a:srgbClr val="6A9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rapezoid 42"/>
          <p:cNvSpPr/>
          <p:nvPr/>
        </p:nvSpPr>
        <p:spPr>
          <a:xfrm rot="10800000">
            <a:off x="4554538" y="2571750"/>
            <a:ext cx="1571625" cy="1214438"/>
          </a:xfrm>
          <a:prstGeom prst="trapezoid">
            <a:avLst/>
          </a:prstGeom>
          <a:solidFill>
            <a:srgbClr val="A0D565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4" name="Trapezoid 43"/>
          <p:cNvSpPr/>
          <p:nvPr/>
        </p:nvSpPr>
        <p:spPr>
          <a:xfrm>
            <a:off x="5976938" y="2000250"/>
            <a:ext cx="1571625" cy="1214438"/>
          </a:xfrm>
          <a:prstGeom prst="trapezoid">
            <a:avLst/>
          </a:prstGeom>
          <a:solidFill>
            <a:srgbClr val="A0D565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5" name="Trapezoid 44"/>
          <p:cNvSpPr/>
          <p:nvPr/>
        </p:nvSpPr>
        <p:spPr>
          <a:xfrm rot="10800000">
            <a:off x="7394575" y="2571750"/>
            <a:ext cx="1571625" cy="1214438"/>
          </a:xfrm>
          <a:prstGeom prst="trapezoid">
            <a:avLst/>
          </a:prstGeom>
          <a:solidFill>
            <a:srgbClr val="A0D565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46" name="Straight Connector 45"/>
          <p:cNvCxnSpPr/>
          <p:nvPr/>
        </p:nvCxnSpPr>
        <p:spPr>
          <a:xfrm rot="10800000" flipH="1" flipV="1">
            <a:off x="6134100" y="2571750"/>
            <a:ext cx="1295400" cy="0"/>
          </a:xfrm>
          <a:prstGeom prst="line">
            <a:avLst/>
          </a:prstGeom>
          <a:ln w="63500">
            <a:solidFill>
              <a:srgbClr val="6A98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rapezoid 46"/>
          <p:cNvSpPr/>
          <p:nvPr/>
        </p:nvSpPr>
        <p:spPr>
          <a:xfrm rot="10800000">
            <a:off x="4554538" y="2571750"/>
            <a:ext cx="1571625" cy="1214438"/>
          </a:xfrm>
          <a:prstGeom prst="trapezoid">
            <a:avLst/>
          </a:prstGeom>
          <a:solidFill>
            <a:srgbClr val="00B0F0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48" name="Trapezoid 47"/>
          <p:cNvSpPr/>
          <p:nvPr/>
        </p:nvSpPr>
        <p:spPr>
          <a:xfrm rot="10800000">
            <a:off x="7394575" y="2571750"/>
            <a:ext cx="1571625" cy="1214438"/>
          </a:xfrm>
          <a:prstGeom prst="trapezoid">
            <a:avLst/>
          </a:prstGeom>
          <a:solidFill>
            <a:srgbClr val="00B0F0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>
            <a:off x="3852863" y="2000250"/>
            <a:ext cx="179387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678613" y="2000250"/>
            <a:ext cx="179387" cy="1588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reeform 50"/>
          <p:cNvSpPr/>
          <p:nvPr/>
        </p:nvSpPr>
        <p:spPr>
          <a:xfrm rot="120000">
            <a:off x="3084513" y="2185988"/>
            <a:ext cx="1916112" cy="457200"/>
          </a:xfrm>
          <a:custGeom>
            <a:avLst/>
            <a:gdLst>
              <a:gd name="connsiteX0" fmla="*/ 0 w 1915886"/>
              <a:gd name="connsiteY0" fmla="*/ 457200 h 457200"/>
              <a:gd name="connsiteX1" fmla="*/ 968829 w 1915886"/>
              <a:gd name="connsiteY1" fmla="*/ 0 h 457200"/>
              <a:gd name="connsiteX2" fmla="*/ 1915886 w 1915886"/>
              <a:gd name="connsiteY2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5886" h="457200">
                <a:moveTo>
                  <a:pt x="0" y="457200"/>
                </a:moveTo>
                <a:cubicBezTo>
                  <a:pt x="324757" y="228600"/>
                  <a:pt x="649515" y="0"/>
                  <a:pt x="968829" y="0"/>
                </a:cubicBezTo>
                <a:cubicBezTo>
                  <a:pt x="1288143" y="0"/>
                  <a:pt x="1602014" y="228600"/>
                  <a:pt x="1915886" y="457200"/>
                </a:cubicBezTo>
              </a:path>
            </a:pathLst>
          </a:custGeom>
          <a:ln w="127000" cap="sq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2" name="Freeform 51"/>
          <p:cNvSpPr/>
          <p:nvPr/>
        </p:nvSpPr>
        <p:spPr>
          <a:xfrm rot="120000">
            <a:off x="5934075" y="2176463"/>
            <a:ext cx="1916113" cy="457200"/>
          </a:xfrm>
          <a:custGeom>
            <a:avLst/>
            <a:gdLst>
              <a:gd name="connsiteX0" fmla="*/ 0 w 1915886"/>
              <a:gd name="connsiteY0" fmla="*/ 457200 h 457200"/>
              <a:gd name="connsiteX1" fmla="*/ 968829 w 1915886"/>
              <a:gd name="connsiteY1" fmla="*/ 0 h 457200"/>
              <a:gd name="connsiteX2" fmla="*/ 1915886 w 1915886"/>
              <a:gd name="connsiteY2" fmla="*/ 4572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15886" h="457200">
                <a:moveTo>
                  <a:pt x="0" y="457200"/>
                </a:moveTo>
                <a:cubicBezTo>
                  <a:pt x="324757" y="228600"/>
                  <a:pt x="649515" y="0"/>
                  <a:pt x="968829" y="0"/>
                </a:cubicBezTo>
                <a:cubicBezTo>
                  <a:pt x="1288143" y="0"/>
                  <a:pt x="1602014" y="228600"/>
                  <a:pt x="1915886" y="457200"/>
                </a:cubicBezTo>
              </a:path>
            </a:pathLst>
          </a:custGeom>
          <a:ln w="127000" cap="sq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143125" y="357188"/>
            <a:ext cx="714375" cy="714375"/>
          </a:xfrm>
          <a:prstGeom prst="ellipse">
            <a:avLst/>
          </a:prstGeom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143125" y="357188"/>
            <a:ext cx="714375" cy="714375"/>
          </a:xfrm>
          <a:prstGeom prst="ellipse">
            <a:avLst/>
          </a:prstGeom>
          <a:solidFill>
            <a:srgbClr val="00B0F0"/>
          </a:solidFill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1" name="pole tekstowe 20"/>
          <p:cNvSpPr txBox="1"/>
          <p:nvPr/>
        </p:nvSpPr>
        <p:spPr>
          <a:xfrm>
            <a:off x="251520" y="4653136"/>
            <a:ext cx="87511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 smtClean="0"/>
              <a:t>Dwustronnie profilowane maty drenażowe</a:t>
            </a:r>
          </a:p>
          <a:p>
            <a:pPr algn="ctr"/>
            <a:r>
              <a:rPr lang="pl-PL" sz="3600" dirty="0" smtClean="0"/>
              <a:t> o wysokości kubełka 40mm i 60mm </a:t>
            </a:r>
            <a:endParaRPr lang="pl-PL" sz="3600" dirty="0"/>
          </a:p>
        </p:txBody>
      </p:sp>
    </p:spTree>
    <p:custDataLst>
      <p:tags r:id="rId1"/>
    </p:custDataLst>
  </p:cSld>
  <p:clrMapOvr>
    <a:masterClrMapping/>
  </p:clrMapOvr>
  <p:transition advTm="51028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3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6"/>
          <p:cNvSpPr txBox="1">
            <a:spLocks noChangeArrowheads="1"/>
          </p:cNvSpPr>
          <p:nvPr/>
        </p:nvSpPr>
        <p:spPr bwMode="auto">
          <a:xfrm>
            <a:off x="0" y="632743"/>
            <a:ext cx="860444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50888" lvl="1" indent="-742950" algn="ctr" eaLnBrk="1" hangingPunct="1"/>
            <a:r>
              <a:rPr lang="hu-HU" sz="4000" dirty="0" smtClean="0"/>
              <a:t>Gyor – siedziba firmy Leier</a:t>
            </a:r>
            <a:endParaRPr lang="hu-HU" sz="4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268760"/>
            <a:ext cx="8136904" cy="547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6582">
    <p:pull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6"/>
          <p:cNvSpPr txBox="1">
            <a:spLocks noChangeArrowheads="1"/>
          </p:cNvSpPr>
          <p:nvPr/>
        </p:nvSpPr>
        <p:spPr bwMode="auto">
          <a:xfrm>
            <a:off x="0" y="632743"/>
            <a:ext cx="860444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50888" lvl="1" indent="-742950" algn="ctr" eaLnBrk="1" hangingPunct="1"/>
            <a:r>
              <a:rPr lang="hu-HU" sz="4000" dirty="0" smtClean="0"/>
              <a:t>Realizacja mieszkaniowa Warszawa</a:t>
            </a:r>
            <a:endParaRPr lang="hu-HU" sz="4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4784"/>
            <a:ext cx="8208912" cy="523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3697">
    <p:pull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5"/>
          <p:cNvSpPr txBox="1">
            <a:spLocks noChangeArrowheads="1"/>
          </p:cNvSpPr>
          <p:nvPr/>
        </p:nvSpPr>
        <p:spPr bwMode="auto">
          <a:xfrm>
            <a:off x="0" y="786770"/>
            <a:ext cx="795637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50888" lvl="1" indent="-742950" eaLnBrk="1" hangingPunct="1"/>
            <a:r>
              <a:rPr lang="hu-HU" sz="2800" dirty="0" smtClean="0"/>
              <a:t>Ciągi komunikacyjne, parkingi, drogi pożarowe</a:t>
            </a:r>
            <a:endParaRPr lang="hu-HU" sz="2800" dirty="0"/>
          </a:p>
        </p:txBody>
      </p:sp>
      <p:sp>
        <p:nvSpPr>
          <p:cNvPr id="4" name="Alcím 4"/>
          <p:cNvSpPr txBox="1">
            <a:spLocks/>
          </p:cNvSpPr>
          <p:nvPr/>
        </p:nvSpPr>
        <p:spPr bwMode="auto">
          <a:xfrm>
            <a:off x="0" y="1628800"/>
            <a:ext cx="5364163" cy="35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61950" lvl="1" indent="-354013" algn="just" eaLnBrk="1" hangingPunct="1"/>
            <a:endParaRPr lang="hu-HU" sz="2000" b="1" dirty="0" smtClean="0"/>
          </a:p>
          <a:p>
            <a:pPr marL="361950" lvl="1" indent="-354013" algn="just" eaLnBrk="1" hangingPunct="1"/>
            <a:r>
              <a:rPr lang="hu-HU" sz="2000" b="1" dirty="0" smtClean="0"/>
              <a:t>Proponowane rozwiązania systemowe:</a:t>
            </a:r>
          </a:p>
          <a:p>
            <a:pPr marL="361950" lvl="1" indent="-354013" algn="just" eaLnBrk="1" hangingPunct="1"/>
            <a:endParaRPr lang="hu-HU" sz="2800" b="1" dirty="0"/>
          </a:p>
        </p:txBody>
      </p:sp>
      <p:sp>
        <p:nvSpPr>
          <p:cNvPr id="6" name="Alcím 4"/>
          <p:cNvSpPr txBox="1">
            <a:spLocks/>
          </p:cNvSpPr>
          <p:nvPr/>
        </p:nvSpPr>
        <p:spPr bwMode="auto">
          <a:xfrm>
            <a:off x="0" y="2205038"/>
            <a:ext cx="3707903" cy="100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61950" lvl="1" indent="-354013" algn="just" eaLnBrk="1" hangingPunct="1">
              <a:buFont typeface="Arial" charset="0"/>
              <a:buChar char="•"/>
            </a:pPr>
            <a:r>
              <a:rPr lang="pl-PL" sz="2000" dirty="0" smtClean="0"/>
              <a:t>Delta EQ Drain</a:t>
            </a:r>
          </a:p>
          <a:p>
            <a:pPr marL="361950" lvl="1" indent="-354013" algn="just" eaLnBrk="1" hangingPunct="1">
              <a:buFont typeface="Arial" charset="0"/>
              <a:buChar char="•"/>
            </a:pPr>
            <a:r>
              <a:rPr lang="pl-PL" sz="2000" dirty="0" smtClean="0"/>
              <a:t>Delta Terraxx</a:t>
            </a:r>
          </a:p>
          <a:p>
            <a:pPr marL="361950" lvl="1" indent="-354013" algn="just" eaLnBrk="1" hangingPunct="1">
              <a:buFont typeface="Arial" charset="0"/>
              <a:buChar char="•"/>
            </a:pPr>
            <a:r>
              <a:rPr lang="pl-PL" sz="2000" dirty="0" smtClean="0"/>
              <a:t>Delta </a:t>
            </a:r>
            <a:r>
              <a:rPr lang="pl-PL" sz="2000" dirty="0" err="1" smtClean="0"/>
              <a:t>Terraxx</a:t>
            </a:r>
            <a:r>
              <a:rPr lang="pl-PL" sz="2000" dirty="0" smtClean="0"/>
              <a:t> TP</a:t>
            </a:r>
          </a:p>
        </p:txBody>
      </p:sp>
      <p:sp>
        <p:nvSpPr>
          <p:cNvPr id="10" name="Alcím 4"/>
          <p:cNvSpPr txBox="1">
            <a:spLocks/>
          </p:cNvSpPr>
          <p:nvPr/>
        </p:nvSpPr>
        <p:spPr bwMode="auto">
          <a:xfrm>
            <a:off x="152400" y="3356992"/>
            <a:ext cx="578775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61950" lvl="1" indent="-354013" algn="just" eaLnBrk="1" hangingPunct="1">
              <a:buFont typeface="Arial" charset="0"/>
              <a:buChar char="•"/>
            </a:pPr>
            <a:endParaRPr lang="pl-PL" sz="2000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9040"/>
            <a:ext cx="9144000" cy="2550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26988">
    <p:pull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cím 4"/>
          <p:cNvSpPr txBox="1">
            <a:spLocks/>
          </p:cNvSpPr>
          <p:nvPr/>
        </p:nvSpPr>
        <p:spPr bwMode="auto">
          <a:xfrm>
            <a:off x="152400" y="1556792"/>
            <a:ext cx="5364163" cy="35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61950" lvl="1" indent="-354013" algn="just" eaLnBrk="1" hangingPunct="1"/>
            <a:endParaRPr lang="hu-HU" sz="2000" b="1" dirty="0" smtClean="0"/>
          </a:p>
          <a:p>
            <a:pPr marL="361950" lvl="1" indent="-354013" algn="just" eaLnBrk="1" hangingPunct="1"/>
            <a:r>
              <a:rPr lang="hu-HU" sz="2000" b="1" dirty="0" smtClean="0"/>
              <a:t>Cechy wspólne:</a:t>
            </a:r>
          </a:p>
          <a:p>
            <a:pPr marL="361950" lvl="1" indent="-354013" algn="just" eaLnBrk="1" hangingPunct="1"/>
            <a:endParaRPr lang="hu-HU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265304"/>
            <a:ext cx="3370667" cy="25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4" y="4254759"/>
            <a:ext cx="3384376" cy="2603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2160" y="4365104"/>
            <a:ext cx="3131840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0" y="1646798"/>
            <a:ext cx="6858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lvl="1" indent="-354013" algn="just" eaLnBrk="1" hangingPunct="1">
              <a:buFont typeface="Arial" charset="0"/>
              <a:buChar char="•"/>
            </a:pPr>
            <a:endParaRPr lang="pl-PL" sz="2000" dirty="0" smtClean="0"/>
          </a:p>
          <a:p>
            <a:pPr marL="361950" lvl="1" indent="-354013" algn="just" eaLnBrk="1" hangingPunct="1">
              <a:buFont typeface="Arial" charset="0"/>
              <a:buChar char="•"/>
            </a:pPr>
            <a:r>
              <a:rPr lang="pl-PL" sz="2000" dirty="0" smtClean="0"/>
              <a:t>Najwyższej jakości materiał – HDPE</a:t>
            </a:r>
          </a:p>
          <a:p>
            <a:pPr marL="361950" lvl="1" indent="-354013" algn="just" eaLnBrk="1" hangingPunct="1">
              <a:buFont typeface="Arial" charset="0"/>
              <a:buChar char="•"/>
            </a:pPr>
            <a:r>
              <a:rPr lang="pl-PL" sz="2000" dirty="0" smtClean="0"/>
              <a:t>Wysokość kubełka 9mm</a:t>
            </a:r>
          </a:p>
          <a:p>
            <a:pPr marL="361950" lvl="1" indent="-354013" algn="just" eaLnBrk="1" hangingPunct="1">
              <a:buFont typeface="Arial" charset="0"/>
              <a:buChar char="•"/>
            </a:pPr>
            <a:r>
              <a:rPr lang="pl-PL" sz="2000" dirty="0" smtClean="0"/>
              <a:t>Zintegrowana geowłóknina filtracyjna</a:t>
            </a:r>
          </a:p>
          <a:p>
            <a:pPr marL="361950" lvl="1" indent="-354013" algn="just" eaLnBrk="1" hangingPunct="1">
              <a:buFont typeface="Arial" charset="0"/>
              <a:buChar char="•"/>
            </a:pPr>
            <a:r>
              <a:rPr lang="pl-PL" sz="2000" dirty="0" smtClean="0"/>
              <a:t>Wysoka wodoprzepuszczalność w poziomie</a:t>
            </a:r>
          </a:p>
          <a:p>
            <a:pPr marL="361950" lvl="1" indent="-354013" algn="just" eaLnBrk="1" hangingPunct="1">
              <a:buFont typeface="Arial" charset="0"/>
              <a:buChar char="•"/>
            </a:pPr>
            <a:r>
              <a:rPr lang="pl-PL" sz="2000" dirty="0" smtClean="0"/>
              <a:t>Wysoka odporność na ściskanie: </a:t>
            </a:r>
          </a:p>
          <a:p>
            <a:pPr marL="361950" lvl="1" indent="-354013" algn="just" eaLnBrk="1" hangingPunct="1">
              <a:buFont typeface="Wingdings" pitchFamily="2" charset="2"/>
              <a:buChar char="Ø"/>
            </a:pPr>
            <a:r>
              <a:rPr lang="pl-PL" sz="2000" dirty="0" smtClean="0"/>
              <a:t>EQ Drain 	250 </a:t>
            </a:r>
            <a:r>
              <a:rPr lang="pl-PL" sz="2000" dirty="0" err="1" smtClean="0"/>
              <a:t>kN</a:t>
            </a:r>
            <a:r>
              <a:rPr lang="pl-PL" sz="2000" dirty="0" smtClean="0"/>
              <a:t>/m</a:t>
            </a:r>
            <a:r>
              <a:rPr lang="pl-PL" sz="2000" baseline="30000" dirty="0" smtClean="0"/>
              <a:t>2</a:t>
            </a:r>
            <a:endParaRPr lang="pl-PL" sz="2000" dirty="0" smtClean="0"/>
          </a:p>
          <a:p>
            <a:pPr marL="361950" lvl="1" indent="-354013" algn="just" eaLnBrk="1" hangingPunct="1">
              <a:buFont typeface="Wingdings" pitchFamily="2" charset="2"/>
              <a:buChar char="Ø"/>
            </a:pPr>
            <a:r>
              <a:rPr lang="pl-PL" sz="2000" dirty="0" smtClean="0"/>
              <a:t>Terraxx 	400 </a:t>
            </a:r>
            <a:r>
              <a:rPr lang="pl-PL" sz="2000" dirty="0" err="1" smtClean="0"/>
              <a:t>kN</a:t>
            </a:r>
            <a:r>
              <a:rPr lang="pl-PL" sz="2000" dirty="0" smtClean="0"/>
              <a:t>/m</a:t>
            </a:r>
            <a:r>
              <a:rPr lang="pl-PL" sz="2000" baseline="30000" dirty="0" smtClean="0"/>
              <a:t>2</a:t>
            </a:r>
            <a:endParaRPr lang="pl-PL" sz="2000" dirty="0" smtClean="0"/>
          </a:p>
          <a:p>
            <a:pPr marL="361950" lvl="1" indent="-354013" algn="just" eaLnBrk="1" hangingPunct="1">
              <a:buFont typeface="Wingdings" pitchFamily="2" charset="2"/>
              <a:buChar char="Ø"/>
            </a:pPr>
            <a:r>
              <a:rPr lang="pl-PL" sz="2000" dirty="0" smtClean="0"/>
              <a:t>TP 800 	650 </a:t>
            </a:r>
            <a:r>
              <a:rPr lang="pl-PL" sz="2000" dirty="0" err="1" smtClean="0"/>
              <a:t>kN</a:t>
            </a:r>
            <a:r>
              <a:rPr lang="pl-PL" sz="2000" dirty="0" smtClean="0"/>
              <a:t>/m</a:t>
            </a:r>
            <a:r>
              <a:rPr lang="pl-PL" sz="2000" baseline="30000" dirty="0" smtClean="0"/>
              <a:t>2</a:t>
            </a:r>
            <a:endParaRPr lang="pl-PL" sz="2000" dirty="0" smtClean="0"/>
          </a:p>
        </p:txBody>
      </p:sp>
    </p:spTree>
  </p:cSld>
  <p:clrMapOvr>
    <a:masterClrMapping/>
  </p:clrMapOvr>
  <p:transition advTm="32479">
    <p:pull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cím 4"/>
          <p:cNvSpPr txBox="1">
            <a:spLocks/>
          </p:cNvSpPr>
          <p:nvPr/>
        </p:nvSpPr>
        <p:spPr bwMode="auto">
          <a:xfrm>
            <a:off x="0" y="1556792"/>
            <a:ext cx="55086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61950" lvl="1" indent="-354013" algn="just" eaLnBrk="1" hangingPunct="1"/>
            <a:r>
              <a:rPr lang="hu-HU" sz="2800" b="1" dirty="0" smtClean="0"/>
              <a:t>Potrzeby roślin</a:t>
            </a:r>
            <a:endParaRPr lang="hu-HU" sz="2800" b="1" dirty="0"/>
          </a:p>
        </p:txBody>
      </p:sp>
      <p:sp>
        <p:nvSpPr>
          <p:cNvPr id="6" name="Alcím 4"/>
          <p:cNvSpPr txBox="1">
            <a:spLocks/>
          </p:cNvSpPr>
          <p:nvPr/>
        </p:nvSpPr>
        <p:spPr bwMode="auto">
          <a:xfrm>
            <a:off x="539750" y="2205038"/>
            <a:ext cx="3816226" cy="230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61950" lvl="1" indent="-354013" algn="just" eaLnBrk="1" hangingPunct="1">
              <a:buFont typeface="Arial" charset="0"/>
              <a:buChar char="•"/>
            </a:pPr>
            <a:r>
              <a:rPr lang="hu-HU" sz="2400" dirty="0" smtClean="0"/>
              <a:t>Światło</a:t>
            </a:r>
          </a:p>
          <a:p>
            <a:pPr marL="361950" lvl="1" indent="-354013" algn="just" eaLnBrk="1" hangingPunct="1">
              <a:buFont typeface="Arial" charset="0"/>
              <a:buChar char="•"/>
            </a:pPr>
            <a:r>
              <a:rPr lang="hu-HU" sz="2400" dirty="0" smtClean="0"/>
              <a:t>Woda</a:t>
            </a:r>
          </a:p>
          <a:p>
            <a:pPr marL="361950" lvl="1" indent="-354013" algn="just" eaLnBrk="1" hangingPunct="1">
              <a:buFont typeface="Arial" charset="0"/>
              <a:buChar char="•"/>
            </a:pPr>
            <a:r>
              <a:rPr lang="hu-HU" sz="2400" dirty="0" smtClean="0"/>
              <a:t>Substancje odżywcze</a:t>
            </a:r>
          </a:p>
          <a:p>
            <a:pPr marL="361950" lvl="1" indent="-354013" algn="just" eaLnBrk="1" hangingPunct="1">
              <a:buFont typeface="Arial" charset="0"/>
              <a:buChar char="•"/>
            </a:pPr>
            <a:r>
              <a:rPr lang="hu-HU" sz="2400" dirty="0" smtClean="0"/>
              <a:t>Powietrze</a:t>
            </a:r>
          </a:p>
          <a:p>
            <a:pPr marL="361950" lvl="1" indent="-354013" algn="just" eaLnBrk="1" hangingPunct="1">
              <a:buFont typeface="Arial" charset="0"/>
              <a:buChar char="•"/>
            </a:pPr>
            <a:r>
              <a:rPr lang="hu-HU" sz="2400" dirty="0" smtClean="0"/>
              <a:t>Medium (substrat)</a:t>
            </a:r>
            <a:endParaRPr lang="hu-HU" sz="2400" dirty="0"/>
          </a:p>
        </p:txBody>
      </p:sp>
      <p:pic>
        <p:nvPicPr>
          <p:cNvPr id="7" name="Kép 10" descr="Sunlight.jpg"/>
          <p:cNvPicPr>
            <a:picLocks noChangeAspect="1"/>
          </p:cNvPicPr>
          <p:nvPr/>
        </p:nvPicPr>
        <p:blipFill>
          <a:blip r:embed="rId3" cstate="print"/>
          <a:srcRect l="3580" t="9654" r="3580" b="5354"/>
          <a:stretch>
            <a:fillRect/>
          </a:stretch>
        </p:blipFill>
        <p:spPr bwMode="auto">
          <a:xfrm>
            <a:off x="4500563" y="1628775"/>
            <a:ext cx="3024187" cy="411321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</p:spTree>
  </p:cSld>
  <p:clrMapOvr>
    <a:masterClrMapping/>
  </p:clrMapOvr>
  <p:transition advClick="0" advTm="50965">
    <p:pull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835696" y="620689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Parking, chodnik</a:t>
            </a:r>
            <a:endParaRPr lang="pl-PL" sz="2400" dirty="0"/>
          </a:p>
        </p:txBody>
      </p:sp>
      <p:pic>
        <p:nvPicPr>
          <p:cNvPr id="4098" name="Picture 2" descr="C:\Users\Jacek\Desktop\Szkolenie Izolmat\13926755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75754" y="2420888"/>
            <a:ext cx="5768246" cy="4437112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0" y="90872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Kostka, płyty betonowe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Podbudowa piaskowo cementowa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Delta </a:t>
            </a:r>
            <a:r>
              <a:rPr lang="pl-PL" sz="1800" dirty="0" err="1" smtClean="0"/>
              <a:t>Terraxx</a:t>
            </a:r>
            <a:endParaRPr lang="pl-PL" sz="1800" dirty="0" smtClean="0"/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Mata dyfuzyjna Delta Vent P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XPS 500 </a:t>
            </a:r>
            <a:r>
              <a:rPr lang="pl-PL" sz="1800" dirty="0" err="1" smtClean="0"/>
              <a:t>kN</a:t>
            </a:r>
            <a:r>
              <a:rPr lang="pl-PL" sz="1800" dirty="0" smtClean="0"/>
              <a:t>/m</a:t>
            </a:r>
            <a:r>
              <a:rPr lang="pl-PL" sz="1800" baseline="30000" dirty="0" smtClean="0"/>
              <a:t>2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err="1" smtClean="0"/>
              <a:t>Geowłóknina</a:t>
            </a:r>
            <a:r>
              <a:rPr lang="pl-PL" sz="1800" dirty="0" smtClean="0"/>
              <a:t> zabezpieczająca TS 65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Papa </a:t>
            </a:r>
            <a:r>
              <a:rPr lang="pl-PL" sz="1800" dirty="0" err="1" smtClean="0"/>
              <a:t>antykorzenna</a:t>
            </a:r>
            <a:r>
              <a:rPr lang="pl-PL" sz="1800" dirty="0" smtClean="0"/>
              <a:t> nawierzchniowa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Papa podkładowa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Grunt do podłoża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Płyta żelbetowa ze spadkiem</a:t>
            </a:r>
            <a:endParaRPr lang="pl-PL" sz="1800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835696" y="591073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Parking, chodnik</a:t>
            </a:r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0" y="90872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Kostka, płyty betonowe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Podbudowa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Delta </a:t>
            </a:r>
            <a:r>
              <a:rPr lang="pl-PL" sz="1800" dirty="0" err="1" smtClean="0"/>
              <a:t>Floraxx</a:t>
            </a:r>
            <a:r>
              <a:rPr lang="pl-PL" sz="1800" dirty="0" smtClean="0"/>
              <a:t> wypełniony żwirem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Mata dyfuzyjna Delta Vent P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XPS 500 </a:t>
            </a:r>
            <a:r>
              <a:rPr lang="pl-PL" sz="1800" dirty="0" err="1" smtClean="0"/>
              <a:t>kN</a:t>
            </a:r>
            <a:r>
              <a:rPr lang="pl-PL" sz="1800" dirty="0" smtClean="0"/>
              <a:t>/m</a:t>
            </a:r>
            <a:r>
              <a:rPr lang="pl-PL" sz="1800" baseline="30000" dirty="0" smtClean="0"/>
              <a:t>2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err="1" smtClean="0"/>
              <a:t>Geowłóknina</a:t>
            </a:r>
            <a:r>
              <a:rPr lang="pl-PL" sz="1800" dirty="0" smtClean="0"/>
              <a:t> zabezpieczająca TS 65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Papa </a:t>
            </a:r>
            <a:r>
              <a:rPr lang="pl-PL" sz="1800" dirty="0" err="1" smtClean="0"/>
              <a:t>antykorzenna</a:t>
            </a:r>
            <a:r>
              <a:rPr lang="pl-PL" sz="1800" dirty="0" smtClean="0"/>
              <a:t> nawierzchniowa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Papa podkładowa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Grunt do podłoża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Płyta żelbetowa ze spadkiem</a:t>
            </a:r>
            <a:endParaRPr lang="pl-PL" sz="1800" dirty="0"/>
          </a:p>
        </p:txBody>
      </p:sp>
      <p:pic>
        <p:nvPicPr>
          <p:cNvPr id="6146" name="Picture 2" descr="C:\Users\Jacek\Desktop\Szkolenie Izolmat\13892929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D"/>
              </a:clrFrom>
              <a:clrTo>
                <a:srgbClr val="FCFE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89104" y="2431157"/>
            <a:ext cx="5754896" cy="442684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1"/>
          <p:cNvSpPr txBox="1">
            <a:spLocks noChangeArrowheads="1"/>
          </p:cNvSpPr>
          <p:nvPr/>
        </p:nvSpPr>
        <p:spPr bwMode="auto">
          <a:xfrm>
            <a:off x="2362200" y="6049963"/>
            <a:ext cx="670560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700"/>
              </a:spcBef>
              <a:buClrTx/>
              <a:buSzPct val="6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altLang="pl-PL" sz="2800" dirty="0" smtClean="0">
                <a:solidFill>
                  <a:srgbClr val="FFFFFF"/>
                </a:solidFill>
                <a:latin typeface="Tw Cen MT" charset="0"/>
              </a:rPr>
              <a:t>Różne rodzaje nawierzchni</a:t>
            </a:r>
            <a:endParaRPr lang="hu-HU" altLang="pl-PL" sz="2800" dirty="0">
              <a:solidFill>
                <a:srgbClr val="FFFFFF"/>
              </a:solidFill>
              <a:latin typeface="Tw Cen MT" charset="0"/>
            </a:endParaRPr>
          </a:p>
        </p:txBody>
      </p:sp>
      <p:sp>
        <p:nvSpPr>
          <p:cNvPr id="37892" name="Text Box 3"/>
          <p:cNvSpPr txBox="1">
            <a:spLocks noChangeArrowheads="1"/>
          </p:cNvSpPr>
          <p:nvPr/>
        </p:nvSpPr>
        <p:spPr bwMode="auto">
          <a:xfrm>
            <a:off x="1692275" y="260350"/>
            <a:ext cx="7056438" cy="10683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l-PL" altLang="pl-PL" sz="3200" b="1">
                <a:solidFill>
                  <a:srgbClr val="000000"/>
                </a:solidFill>
                <a:latin typeface="Tw Cen MT" charset="0"/>
              </a:rPr>
              <a:t>Bruk, kostka, pokrywa kamienna z otwartymi fugami</a:t>
            </a:r>
          </a:p>
        </p:txBody>
      </p:sp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3" cstate="print"/>
          <a:srcRect l="6026" t="15802" r="6271" b="15555"/>
          <a:stretch>
            <a:fillRect/>
          </a:stretch>
        </p:blipFill>
        <p:spPr bwMode="auto">
          <a:xfrm>
            <a:off x="977900" y="2708573"/>
            <a:ext cx="3449638" cy="2160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7894" name="Picture 5"/>
          <p:cNvPicPr>
            <a:picLocks noChangeAspect="1" noChangeArrowheads="1"/>
          </p:cNvPicPr>
          <p:nvPr/>
        </p:nvPicPr>
        <p:blipFill>
          <a:blip r:embed="rId4" cstate="print"/>
          <a:srcRect l="6618" t="16051" r="5678" b="15558"/>
          <a:stretch>
            <a:fillRect/>
          </a:stretch>
        </p:blipFill>
        <p:spPr bwMode="auto">
          <a:xfrm>
            <a:off x="4787900" y="1628452"/>
            <a:ext cx="3462338" cy="2160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7895" name="Picture 6"/>
          <p:cNvPicPr>
            <a:picLocks noChangeAspect="1" noChangeArrowheads="1"/>
          </p:cNvPicPr>
          <p:nvPr/>
        </p:nvPicPr>
        <p:blipFill>
          <a:blip r:embed="rId5" cstate="print"/>
          <a:srcRect l="5432" t="15558" r="4889" b="15555"/>
          <a:stretch>
            <a:fillRect/>
          </a:stretch>
        </p:blipFill>
        <p:spPr bwMode="auto">
          <a:xfrm>
            <a:off x="4787900" y="4004716"/>
            <a:ext cx="3514725" cy="2160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7896" name="AutoShape 7"/>
          <p:cNvSpPr>
            <a:spLocks noChangeArrowheads="1"/>
          </p:cNvSpPr>
          <p:nvPr/>
        </p:nvSpPr>
        <p:spPr bwMode="auto">
          <a:xfrm>
            <a:off x="395288" y="3357240"/>
            <a:ext cx="935037" cy="431800"/>
          </a:xfrm>
          <a:prstGeom prst="rightArrow">
            <a:avLst>
              <a:gd name="adj1" fmla="val 50000"/>
              <a:gd name="adj2" fmla="val 49996"/>
            </a:avLst>
          </a:prstGeom>
          <a:solidFill>
            <a:srgbClr val="FF0000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altLang="pl-PL" sz="1200" dirty="0">
                <a:solidFill>
                  <a:srgbClr val="000000"/>
                </a:solidFill>
                <a:latin typeface="Tw Cen MT" charset="0"/>
              </a:rPr>
              <a:t>kostka</a:t>
            </a:r>
          </a:p>
        </p:txBody>
      </p:sp>
      <p:sp>
        <p:nvSpPr>
          <p:cNvPr id="37897" name="AutoShape 8"/>
          <p:cNvSpPr>
            <a:spLocks noChangeArrowheads="1"/>
          </p:cNvSpPr>
          <p:nvPr/>
        </p:nvSpPr>
        <p:spPr bwMode="auto">
          <a:xfrm>
            <a:off x="4500563" y="2205112"/>
            <a:ext cx="647501" cy="431800"/>
          </a:xfrm>
          <a:prstGeom prst="rightArrow">
            <a:avLst>
              <a:gd name="adj1" fmla="val 50000"/>
              <a:gd name="adj2" fmla="val 49964"/>
            </a:avLst>
          </a:prstGeom>
          <a:solidFill>
            <a:srgbClr val="FF0000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altLang="pl-PL" sz="1200" dirty="0">
                <a:solidFill>
                  <a:srgbClr val="000000"/>
                </a:solidFill>
                <a:latin typeface="Tw Cen MT" charset="0"/>
              </a:rPr>
              <a:t>bruk</a:t>
            </a:r>
          </a:p>
        </p:txBody>
      </p:sp>
      <p:sp>
        <p:nvSpPr>
          <p:cNvPr id="37898" name="AutoShape 9"/>
          <p:cNvSpPr>
            <a:spLocks noChangeArrowheads="1"/>
          </p:cNvSpPr>
          <p:nvPr/>
        </p:nvSpPr>
        <p:spPr bwMode="auto">
          <a:xfrm>
            <a:off x="4319588" y="4653384"/>
            <a:ext cx="755650" cy="431800"/>
          </a:xfrm>
          <a:prstGeom prst="rightArrow">
            <a:avLst>
              <a:gd name="adj1" fmla="val 50000"/>
              <a:gd name="adj2" fmla="val 65698"/>
            </a:avLst>
          </a:prstGeom>
          <a:solidFill>
            <a:srgbClr val="FF0000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altLang="pl-PL" sz="1200" dirty="0">
                <a:solidFill>
                  <a:srgbClr val="000000"/>
                </a:solidFill>
                <a:latin typeface="Tw Cen MT" charset="0"/>
              </a:rPr>
              <a:t>płyty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3" cstate="print"/>
          <a:srcRect l="7333" t="10564" r="9776" b="10976"/>
          <a:stretch>
            <a:fillRect/>
          </a:stretch>
        </p:blipFill>
        <p:spPr bwMode="auto">
          <a:xfrm>
            <a:off x="611188" y="2276475"/>
            <a:ext cx="3262312" cy="2160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4" cstate="print"/>
          <a:srcRect l="7443" t="10722" r="6557" b="10654"/>
          <a:stretch>
            <a:fillRect/>
          </a:stretch>
        </p:blipFill>
        <p:spPr bwMode="auto">
          <a:xfrm>
            <a:off x="4859338" y="3213100"/>
            <a:ext cx="3457575" cy="2160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38916" name="Picture 3"/>
          <p:cNvPicPr>
            <a:picLocks noChangeAspect="1" noChangeArrowheads="1"/>
          </p:cNvPicPr>
          <p:nvPr/>
        </p:nvPicPr>
        <p:blipFill>
          <a:blip r:embed="rId5" cstate="print"/>
          <a:srcRect l="6998" t="11359" r="5890" b="11612"/>
          <a:stretch>
            <a:fillRect/>
          </a:stretch>
        </p:blipFill>
        <p:spPr bwMode="auto">
          <a:xfrm>
            <a:off x="4859338" y="836613"/>
            <a:ext cx="3492500" cy="2160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2362200" y="6049963"/>
            <a:ext cx="670560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spcBef>
                <a:spcPts val="700"/>
              </a:spcBef>
              <a:buClrTx/>
              <a:buSzPct val="6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altLang="pl-PL" sz="2800">
                <a:solidFill>
                  <a:srgbClr val="FFFFFF"/>
                </a:solidFill>
                <a:latin typeface="Tw Cen MT" charset="0"/>
              </a:rPr>
              <a:t>Sekcje</a:t>
            </a:r>
          </a:p>
        </p:txBody>
      </p:sp>
      <p:sp>
        <p:nvSpPr>
          <p:cNvPr id="38919" name="Text Box 6"/>
          <p:cNvSpPr txBox="1">
            <a:spLocks noChangeArrowheads="1"/>
          </p:cNvSpPr>
          <p:nvPr/>
        </p:nvSpPr>
        <p:spPr bwMode="auto">
          <a:xfrm>
            <a:off x="1692275" y="260350"/>
            <a:ext cx="7056438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pl-PL" sz="3200" b="1">
                <a:solidFill>
                  <a:srgbClr val="000000"/>
                </a:solidFill>
                <a:latin typeface="Tw Cen MT" charset="0"/>
              </a:rPr>
              <a:t>Krawędzie i obrzeża</a:t>
            </a:r>
          </a:p>
        </p:txBody>
      </p:sp>
      <p:sp>
        <p:nvSpPr>
          <p:cNvPr id="38920" name="AutoShape 7"/>
          <p:cNvSpPr>
            <a:spLocks noChangeArrowheads="1"/>
          </p:cNvSpPr>
          <p:nvPr/>
        </p:nvSpPr>
        <p:spPr bwMode="auto">
          <a:xfrm>
            <a:off x="827088" y="2636838"/>
            <a:ext cx="1584325" cy="431800"/>
          </a:xfrm>
          <a:prstGeom prst="rightArrow">
            <a:avLst>
              <a:gd name="adj1" fmla="val 50000"/>
              <a:gd name="adj2" fmla="val 50043"/>
            </a:avLst>
          </a:prstGeom>
          <a:solidFill>
            <a:srgbClr val="FF0000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altLang="pl-PL" sz="1200">
                <a:solidFill>
                  <a:srgbClr val="000000"/>
                </a:solidFill>
                <a:latin typeface="Tw Cen MT" charset="0"/>
              </a:rPr>
              <a:t>Beton zbrojony</a:t>
            </a:r>
          </a:p>
        </p:txBody>
      </p:sp>
      <p:sp>
        <p:nvSpPr>
          <p:cNvPr id="38921" name="AutoShape 8"/>
          <p:cNvSpPr>
            <a:spLocks noChangeArrowheads="1"/>
          </p:cNvSpPr>
          <p:nvPr/>
        </p:nvSpPr>
        <p:spPr bwMode="auto">
          <a:xfrm>
            <a:off x="4967288" y="1557338"/>
            <a:ext cx="1692275" cy="431800"/>
          </a:xfrm>
          <a:prstGeom prst="rightArrow">
            <a:avLst>
              <a:gd name="adj1" fmla="val 50000"/>
              <a:gd name="adj2" fmla="val 73502"/>
            </a:avLst>
          </a:prstGeom>
          <a:solidFill>
            <a:srgbClr val="FF0000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altLang="pl-PL" sz="1200">
                <a:solidFill>
                  <a:srgbClr val="000000"/>
                </a:solidFill>
                <a:latin typeface="Tw Cen MT" charset="0"/>
              </a:rPr>
              <a:t>Kraweżnik betonowy</a:t>
            </a:r>
          </a:p>
        </p:txBody>
      </p:sp>
      <p:sp>
        <p:nvSpPr>
          <p:cNvPr id="38922" name="AutoShape 9"/>
          <p:cNvSpPr>
            <a:spLocks noChangeArrowheads="1"/>
          </p:cNvSpPr>
          <p:nvPr/>
        </p:nvSpPr>
        <p:spPr bwMode="auto">
          <a:xfrm>
            <a:off x="4932363" y="3816350"/>
            <a:ext cx="1727200" cy="720725"/>
          </a:xfrm>
          <a:prstGeom prst="rightArrow">
            <a:avLst>
              <a:gd name="adj1" fmla="val 50000"/>
              <a:gd name="adj2" fmla="val 29956"/>
            </a:avLst>
          </a:prstGeom>
          <a:solidFill>
            <a:srgbClr val="FF0000"/>
          </a:solidFill>
          <a:ln w="1908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hu-HU" altLang="pl-PL" sz="1200">
                <a:solidFill>
                  <a:srgbClr val="000000"/>
                </a:solidFill>
                <a:latin typeface="Tw Cen MT" charset="0"/>
              </a:rPr>
              <a:t>Krawędź z tworzywa sztucznego z recyklingu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339752" y="663081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latin typeface="Calibri" pitchFamily="34" charset="0"/>
              </a:rPr>
              <a:t>Droga pożarowa</a:t>
            </a:r>
            <a:endParaRPr lang="pl-PL" sz="2400" dirty="0">
              <a:latin typeface="Calibri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0" y="200683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Kostka, płyty betonowe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Podbudowa piaskowo cementowa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Delta </a:t>
            </a:r>
            <a:r>
              <a:rPr lang="pl-PL" sz="1800" dirty="0" err="1" smtClean="0"/>
              <a:t>Terraxx</a:t>
            </a:r>
            <a:r>
              <a:rPr lang="pl-PL" sz="1800" dirty="0" smtClean="0"/>
              <a:t> TP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Mata dyfuzyjna Delta Vent P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XPS 700 </a:t>
            </a:r>
            <a:r>
              <a:rPr lang="pl-PL" sz="1800" dirty="0" err="1" smtClean="0"/>
              <a:t>kN</a:t>
            </a:r>
            <a:r>
              <a:rPr lang="pl-PL" sz="1800" dirty="0" smtClean="0"/>
              <a:t>/m</a:t>
            </a:r>
            <a:r>
              <a:rPr lang="pl-PL" sz="1800" baseline="30000" dirty="0" smtClean="0"/>
              <a:t>2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err="1" smtClean="0"/>
              <a:t>Geowłóknina</a:t>
            </a:r>
            <a:r>
              <a:rPr lang="pl-PL" sz="1800" dirty="0" smtClean="0"/>
              <a:t> zabezpieczająca P 50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Papa </a:t>
            </a:r>
            <a:r>
              <a:rPr lang="pl-PL" sz="1800" dirty="0" err="1" smtClean="0"/>
              <a:t>antykorzenna</a:t>
            </a:r>
            <a:r>
              <a:rPr lang="pl-PL" sz="1800" dirty="0" smtClean="0"/>
              <a:t> nawierzchniowa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Papa podkładowa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Grunt do podłoża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Płyta żelbetowa ze spadkiem</a:t>
            </a:r>
            <a:endParaRPr lang="pl-PL" sz="1800" dirty="0"/>
          </a:p>
        </p:txBody>
      </p:sp>
      <p:pic>
        <p:nvPicPr>
          <p:cNvPr id="5122" name="Picture 2" descr="C:\Users\Jacek\Desktop\Szkolenie Izolmat\13958258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75856" y="2344043"/>
            <a:ext cx="5868144" cy="451395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/>
          <p:cNvSpPr txBox="1"/>
          <p:nvPr/>
        </p:nvSpPr>
        <p:spPr>
          <a:xfrm>
            <a:off x="0" y="620688"/>
            <a:ext cx="838842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0888" lvl="1" indent="-742950" algn="ctr" eaLnBrk="1" hangingPunct="1">
              <a:defRPr/>
            </a:pPr>
            <a:r>
              <a:rPr lang="hu-HU" sz="3000" dirty="0" smtClean="0">
                <a:solidFill>
                  <a:schemeClr val="tx1">
                    <a:lumMod val="95000"/>
                  </a:schemeClr>
                </a:solidFill>
              </a:rPr>
              <a:t>Ulica Marszałkowska w Warszawie</a:t>
            </a:r>
            <a:endParaRPr lang="hu-HU" sz="3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6752"/>
            <a:ext cx="7632848" cy="545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9219">
    <p:pull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/>
          <p:cNvSpPr txBox="1"/>
          <p:nvPr/>
        </p:nvSpPr>
        <p:spPr>
          <a:xfrm>
            <a:off x="0" y="620688"/>
            <a:ext cx="76683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0888" lvl="1" indent="-742950" algn="ctr" eaLnBrk="1" hangingPunct="1">
              <a:defRPr/>
            </a:pPr>
            <a:r>
              <a:rPr lang="hu-HU" sz="3000" dirty="0" smtClean="0">
                <a:solidFill>
                  <a:schemeClr val="tx1">
                    <a:lumMod val="95000"/>
                  </a:schemeClr>
                </a:solidFill>
              </a:rPr>
              <a:t>Droga pożarowa Powiśle Park Warszawa</a:t>
            </a:r>
            <a:endParaRPr lang="hu-HU" sz="3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28800"/>
            <a:ext cx="8554517" cy="481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628">
    <p:pull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/>
          <p:cNvSpPr txBox="1"/>
          <p:nvPr/>
        </p:nvSpPr>
        <p:spPr>
          <a:xfrm>
            <a:off x="0" y="620688"/>
            <a:ext cx="738031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0888" lvl="1" indent="-742950" algn="ctr" eaLnBrk="1" hangingPunct="1">
              <a:defRPr/>
            </a:pPr>
            <a:r>
              <a:rPr lang="hu-HU" sz="3000" dirty="0" smtClean="0">
                <a:solidFill>
                  <a:schemeClr val="tx1">
                    <a:lumMod val="95000"/>
                  </a:schemeClr>
                </a:solidFill>
              </a:rPr>
              <a:t>The Park Warszawa etapy I - III</a:t>
            </a:r>
            <a:endParaRPr lang="hu-HU" sz="3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8577821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4352">
    <p:pull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/>
          <p:cNvSpPr txBox="1"/>
          <p:nvPr/>
        </p:nvSpPr>
        <p:spPr>
          <a:xfrm>
            <a:off x="0" y="620688"/>
            <a:ext cx="84604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50888" lvl="1" indent="-742950" algn="ctr" eaLnBrk="1" hangingPunct="1">
              <a:defRPr/>
            </a:pPr>
            <a:r>
              <a:rPr lang="hu-HU" sz="3000" dirty="0" smtClean="0">
                <a:solidFill>
                  <a:schemeClr val="tx1">
                    <a:lumMod val="95000"/>
                  </a:schemeClr>
                </a:solidFill>
              </a:rPr>
              <a:t>LC Corp Ząbki ul. Powstańców zieleń i ciągi komunikacyjne.</a:t>
            </a:r>
            <a:endParaRPr lang="hu-HU" sz="30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628800"/>
            <a:ext cx="7128792" cy="4984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9687">
    <p:pull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0" y="1628800"/>
            <a:ext cx="9144000" cy="323165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pl-PL" sz="60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pl-PL" sz="80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Dziękuję za uwagę</a:t>
            </a:r>
            <a:endParaRPr lang="pl-PL" sz="80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endParaRPr lang="pl-PL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defRPr/>
            </a:pPr>
            <a:endParaRPr lang="pl-PL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Tm="1607">
    <p:pull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6"/>
          <p:cNvSpPr txBox="1">
            <a:spLocks noChangeArrowheads="1"/>
          </p:cNvSpPr>
          <p:nvPr/>
        </p:nvSpPr>
        <p:spPr bwMode="auto">
          <a:xfrm>
            <a:off x="0" y="632743"/>
            <a:ext cx="860444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50888" lvl="1" indent="-742950" algn="ctr" eaLnBrk="1" hangingPunct="1"/>
            <a:r>
              <a:rPr lang="hu-HU" sz="4000" dirty="0" smtClean="0"/>
              <a:t>Dachy zielone ekstensywne</a:t>
            </a:r>
            <a:endParaRPr lang="hu-HU" sz="4000" dirty="0"/>
          </a:p>
        </p:txBody>
      </p:sp>
      <p:sp>
        <p:nvSpPr>
          <p:cNvPr id="4" name="Alcím 4"/>
          <p:cNvSpPr txBox="1">
            <a:spLocks/>
          </p:cNvSpPr>
          <p:nvPr/>
        </p:nvSpPr>
        <p:spPr bwMode="auto">
          <a:xfrm>
            <a:off x="0" y="1701180"/>
            <a:ext cx="5364163" cy="35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61950" lvl="1" indent="-354013" algn="just" eaLnBrk="1" hangingPunct="1"/>
            <a:endParaRPr lang="hu-HU" sz="2000" b="1" dirty="0" smtClean="0"/>
          </a:p>
          <a:p>
            <a:pPr marL="361950" lvl="1" indent="-354013" algn="just" eaLnBrk="1" hangingPunct="1"/>
            <a:r>
              <a:rPr lang="hu-HU" sz="2000" b="1" dirty="0" smtClean="0"/>
              <a:t>Roślinność dacahów ekstensywnych </a:t>
            </a:r>
          </a:p>
          <a:p>
            <a:pPr marL="361950" lvl="1" indent="-354013" algn="just" eaLnBrk="1" hangingPunct="1"/>
            <a:endParaRPr lang="hu-HU" sz="2800" b="1" dirty="0"/>
          </a:p>
        </p:txBody>
      </p:sp>
      <p:sp>
        <p:nvSpPr>
          <p:cNvPr id="5" name="Alcím 4"/>
          <p:cNvSpPr txBox="1">
            <a:spLocks/>
          </p:cNvSpPr>
          <p:nvPr/>
        </p:nvSpPr>
        <p:spPr bwMode="auto">
          <a:xfrm>
            <a:off x="0" y="2565078"/>
            <a:ext cx="5292080" cy="345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61950" lvl="1" indent="-354013" algn="just" eaLnBrk="1" hangingPunct="1">
              <a:buFont typeface="Arial" charset="0"/>
              <a:buChar char="•"/>
            </a:pPr>
            <a:r>
              <a:rPr lang="hu-HU" sz="2400" dirty="0" smtClean="0"/>
              <a:t>Odporność na suszę</a:t>
            </a:r>
            <a:endParaRPr lang="hu-HU" sz="2400" dirty="0"/>
          </a:p>
          <a:p>
            <a:pPr marL="361950" lvl="1" indent="-354013" algn="just" eaLnBrk="1" hangingPunct="1">
              <a:buFont typeface="Arial" charset="0"/>
              <a:buChar char="•"/>
            </a:pPr>
            <a:r>
              <a:rPr lang="hu-HU" sz="2400" dirty="0" smtClean="0"/>
              <a:t>Niskie wymaganiama w stosunku do substancji odżywczych</a:t>
            </a:r>
            <a:endParaRPr lang="hu-HU" sz="2400" dirty="0"/>
          </a:p>
          <a:p>
            <a:pPr marL="361950" lvl="1" indent="-354013" algn="just" eaLnBrk="1" hangingPunct="1">
              <a:buFont typeface="Arial" charset="0"/>
              <a:buChar char="•"/>
            </a:pPr>
            <a:r>
              <a:rPr lang="hu-HU" sz="2400" dirty="0" smtClean="0"/>
              <a:t>Dekoracyjnością liści i kwiatów</a:t>
            </a:r>
            <a:endParaRPr lang="hu-HU" sz="2400" dirty="0"/>
          </a:p>
          <a:p>
            <a:pPr marL="361950" lvl="1" indent="-354013" algn="just" eaLnBrk="1" hangingPunct="1">
              <a:buFont typeface="Arial" charset="0"/>
              <a:buChar char="•"/>
            </a:pPr>
            <a:r>
              <a:rPr lang="hu-HU" sz="2400" dirty="0" smtClean="0"/>
              <a:t>Zdolnością do renowacji</a:t>
            </a:r>
          </a:p>
          <a:p>
            <a:pPr marL="361950" lvl="1" indent="-354013" algn="just" eaLnBrk="1" hangingPunct="1">
              <a:buFont typeface="Arial" charset="0"/>
              <a:buChar char="•"/>
            </a:pPr>
            <a:r>
              <a:rPr lang="hu-HU" sz="2400" dirty="0" smtClean="0"/>
              <a:t>Niewielka wysokość</a:t>
            </a:r>
          </a:p>
          <a:p>
            <a:pPr marL="361950" lvl="1" indent="-354013" algn="just" eaLnBrk="1" hangingPunct="1">
              <a:buFont typeface="Arial" charset="0"/>
              <a:buChar char="•"/>
            </a:pPr>
            <a:r>
              <a:rPr lang="hu-HU" sz="2400" dirty="0" smtClean="0"/>
              <a:t>Mrozoodporność</a:t>
            </a:r>
          </a:p>
          <a:p>
            <a:pPr marL="361950" lvl="1" indent="-354013" algn="just" eaLnBrk="1" hangingPunct="1"/>
            <a:endParaRPr lang="hu-HU" sz="2400" dirty="0"/>
          </a:p>
        </p:txBody>
      </p:sp>
      <p:pic>
        <p:nvPicPr>
          <p:cNvPr id="6" name="Kép 9" descr="IMG_879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2565400"/>
            <a:ext cx="3551237" cy="26638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advTm="35069">
    <p:pull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6"/>
          <p:cNvSpPr txBox="1">
            <a:spLocks noChangeArrowheads="1"/>
          </p:cNvSpPr>
          <p:nvPr/>
        </p:nvSpPr>
        <p:spPr bwMode="auto">
          <a:xfrm>
            <a:off x="0" y="632743"/>
            <a:ext cx="860444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750888" lvl="1" indent="-742950" algn="ctr" eaLnBrk="1" hangingPunct="1"/>
            <a:r>
              <a:rPr lang="hu-HU" sz="4000" dirty="0" smtClean="0"/>
              <a:t>Dachy zielone ekstensywne</a:t>
            </a:r>
            <a:endParaRPr lang="hu-HU" sz="4000" dirty="0"/>
          </a:p>
        </p:txBody>
      </p:sp>
      <p:sp>
        <p:nvSpPr>
          <p:cNvPr id="3" name="Alcím 4"/>
          <p:cNvSpPr txBox="1">
            <a:spLocks/>
          </p:cNvSpPr>
          <p:nvPr/>
        </p:nvSpPr>
        <p:spPr bwMode="auto">
          <a:xfrm>
            <a:off x="0" y="1701180"/>
            <a:ext cx="5364163" cy="359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61950" lvl="1" indent="-354013" algn="just" eaLnBrk="1" hangingPunct="1"/>
            <a:endParaRPr lang="hu-HU" sz="2000" b="1" dirty="0" smtClean="0"/>
          </a:p>
          <a:p>
            <a:pPr marL="361950" lvl="1" indent="-354013" algn="just" eaLnBrk="1" hangingPunct="1"/>
            <a:r>
              <a:rPr lang="hu-HU" sz="2000" b="1" dirty="0" smtClean="0"/>
              <a:t>Proponowane rozwiązania systemowe</a:t>
            </a:r>
          </a:p>
          <a:p>
            <a:pPr marL="361950" lvl="1" indent="-354013" algn="just" eaLnBrk="1" hangingPunct="1"/>
            <a:endParaRPr lang="hu-HU" sz="2800" b="1" dirty="0"/>
          </a:p>
        </p:txBody>
      </p:sp>
      <p:sp>
        <p:nvSpPr>
          <p:cNvPr id="5" name="Alcím 4"/>
          <p:cNvSpPr txBox="1">
            <a:spLocks/>
          </p:cNvSpPr>
          <p:nvPr/>
        </p:nvSpPr>
        <p:spPr bwMode="auto">
          <a:xfrm>
            <a:off x="1" y="2205038"/>
            <a:ext cx="2987824" cy="100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361950" lvl="1" indent="-354013" algn="just" eaLnBrk="1" hangingPunct="1">
              <a:buFont typeface="Arial" charset="0"/>
              <a:buChar char="•"/>
            </a:pPr>
            <a:r>
              <a:rPr lang="pl-PL" sz="2000" dirty="0" smtClean="0"/>
              <a:t>Delta Floraxx</a:t>
            </a:r>
          </a:p>
          <a:p>
            <a:pPr marL="361950" lvl="1" indent="-354013" algn="just" eaLnBrk="1" hangingPunct="1">
              <a:buFont typeface="Arial" charset="0"/>
              <a:buChar char="•"/>
            </a:pPr>
            <a:r>
              <a:rPr lang="pl-PL" sz="2000" dirty="0" smtClean="0"/>
              <a:t>Delta Floraxx Top</a:t>
            </a:r>
          </a:p>
          <a:p>
            <a:pPr marL="361950" lvl="1" indent="-354013" algn="just" eaLnBrk="1" hangingPunct="1">
              <a:buFont typeface="Arial" charset="0"/>
              <a:buChar char="•"/>
            </a:pPr>
            <a:r>
              <a:rPr lang="hu-HU" sz="2000" dirty="0" smtClean="0"/>
              <a:t>Delta Terraxx</a:t>
            </a:r>
          </a:p>
          <a:p>
            <a:pPr marL="361950" lvl="1" indent="-354013" algn="just" eaLnBrk="1" hangingPunct="1">
              <a:buFont typeface="Arial" charset="0"/>
              <a:buChar char="•"/>
            </a:pPr>
            <a:endParaRPr lang="hu-HU" sz="20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8024" y="1412776"/>
            <a:ext cx="144016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506266"/>
              </a:clrFrom>
              <a:clrTo>
                <a:srgbClr val="50626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47856" y="1412776"/>
            <a:ext cx="1296144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510950"/>
            <a:ext cx="1619672" cy="534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249">
    <p:pull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763688" y="2687429"/>
            <a:ext cx="7380312" cy="3046988"/>
          </a:xfrm>
          <a:ln algn="ctr"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742950" indent="-742950">
              <a:spcBef>
                <a:spcPct val="50000"/>
              </a:spcBef>
            </a:pPr>
            <a:r>
              <a:rPr lang="pl-PL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  </a:t>
            </a:r>
            <a:r>
              <a:rPr lang="pl-PL" b="1" baseline="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 </a:t>
            </a:r>
            <a:r>
              <a:rPr lang="pl-PL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       D</a:t>
            </a:r>
            <a:r>
              <a:rPr lang="de-DE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ELTA</a:t>
            </a:r>
            <a:r>
              <a:rPr lang="pl-PL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de-DE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FLORAXX </a:t>
            </a:r>
            <a:r>
              <a:rPr lang="pl-PL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TOP</a:t>
            </a:r>
            <a:r>
              <a:rPr lang="de-DE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de-DE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l-PL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Nowa struktura profili zmieniła nasze materiały w następujących zakresach</a:t>
            </a:r>
            <a:r>
              <a:rPr lang="de-DE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:</a:t>
            </a:r>
            <a:r>
              <a:rPr lang="pl-PL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br>
              <a:rPr lang="pl-PL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l-PL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Zdolności gromadzenia wody wzrost z 6</a:t>
            </a:r>
            <a:r>
              <a:rPr lang="de-DE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l/m²</a:t>
            </a:r>
            <a:r>
              <a:rPr lang="pl-PL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de-DE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7 l/m²</a:t>
            </a:r>
            <a:r>
              <a:rPr lang="pl-PL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l-PL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l-PL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Odporność na nacisk, wzrost z </a:t>
            </a:r>
            <a:r>
              <a:rPr lang="de-DE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150kN/m²</a:t>
            </a:r>
            <a:r>
              <a:rPr lang="pl-PL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do </a:t>
            </a:r>
            <a:r>
              <a:rPr lang="de-DE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200 </a:t>
            </a:r>
            <a:r>
              <a:rPr lang="de-DE" sz="2000" dirty="0" err="1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kN</a:t>
            </a:r>
            <a:r>
              <a:rPr lang="de-DE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/m². </a:t>
            </a:r>
            <a:r>
              <a:rPr lang="pl-PL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pl-PL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pl-PL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Nowe otwory odpływowe, wzrost wodoprzepuszczalności ok. 1,2 l/</a:t>
            </a:r>
            <a:r>
              <a:rPr lang="pl-PL" sz="2000" dirty="0" err="1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m²</a:t>
            </a:r>
            <a:r>
              <a:rPr lang="pl-PL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s  do ok. 8,5 l/</a:t>
            </a:r>
            <a:r>
              <a:rPr lang="pl-PL" sz="2000" dirty="0" err="1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m²</a:t>
            </a:r>
            <a:r>
              <a:rPr lang="pl-PL" sz="2000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Calibri" pitchFamily="34" charset="0"/>
                <a:cs typeface="Calibri" pitchFamily="34" charset="0"/>
              </a:rPr>
              <a:t> s</a:t>
            </a:r>
            <a:r>
              <a:rPr lang="de-DE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de-DE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pl-PL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de-DE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DELTA</a:t>
            </a:r>
            <a:r>
              <a:rPr lang="pl-PL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de-DE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FLORAXX</a:t>
            </a:r>
            <a:endParaRPr lang="de-DE" b="1" dirty="0" smtClean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4099" name="Picture 5" descr="Noppe_FLORAXX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08520" y="4581128"/>
            <a:ext cx="2894012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6760" name="Rectangle 8"/>
          <p:cNvSpPr>
            <a:spLocks noChangeArrowheads="1"/>
          </p:cNvSpPr>
          <p:nvPr/>
        </p:nvSpPr>
        <p:spPr bwMode="auto">
          <a:xfrm>
            <a:off x="0" y="620713"/>
            <a:ext cx="91440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altLang="de-DE" sz="4400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Ośmiokątne profile Delta</a:t>
            </a:r>
            <a:r>
              <a:rPr lang="de-DE" altLang="de-DE" sz="4400" b="1" dirty="0" smtClean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:</a:t>
            </a:r>
            <a:r>
              <a:rPr lang="de-DE" altLang="de-DE" sz="4400" b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/>
            </a:r>
            <a:br>
              <a:rPr lang="de-DE" altLang="de-DE" sz="4400" b="1" dirty="0">
                <a:solidFill>
                  <a:srgbClr val="5F5F5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</a:br>
            <a:endParaRPr lang="de-DE" sz="4400" b="1" dirty="0">
              <a:solidFill>
                <a:srgbClr val="5F5F5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96552" y="1988840"/>
            <a:ext cx="3649735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3882"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cek\Desktop\Szkolenie Izolmat\13888529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82144" y="2348881"/>
            <a:ext cx="5861856" cy="4509120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835696" y="663081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>
                <a:latin typeface="Calibri" pitchFamily="34" charset="0"/>
              </a:rPr>
              <a:t>Zazielenienie</a:t>
            </a:r>
            <a:endParaRPr lang="pl-PL" sz="2400" dirty="0">
              <a:latin typeface="Calibri" pitchFamily="34" charset="0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467544" y="980729"/>
            <a:ext cx="59046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Zazielenienie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Substrat wegetacyjny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err="1" smtClean="0"/>
              <a:t>Geowłóknina</a:t>
            </a:r>
            <a:r>
              <a:rPr lang="pl-PL" sz="1800" dirty="0" smtClean="0"/>
              <a:t> filtracyjna TS 10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Delta </a:t>
            </a:r>
            <a:r>
              <a:rPr lang="pl-PL" sz="1800" dirty="0" err="1" smtClean="0"/>
              <a:t>Floraxx</a:t>
            </a:r>
            <a:r>
              <a:rPr lang="pl-PL" sz="1800" dirty="0" smtClean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Mata dyfuzyjna Delta Vent S Plus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XPS 300 </a:t>
            </a:r>
            <a:r>
              <a:rPr lang="pl-PL" sz="1800" dirty="0" err="1" smtClean="0"/>
              <a:t>kN</a:t>
            </a:r>
            <a:r>
              <a:rPr lang="pl-PL" sz="1800" dirty="0" smtClean="0"/>
              <a:t>/m</a:t>
            </a:r>
            <a:r>
              <a:rPr lang="pl-PL" sz="1800" baseline="30000" dirty="0" smtClean="0"/>
              <a:t>2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err="1" smtClean="0"/>
              <a:t>Geowłóknina</a:t>
            </a:r>
            <a:r>
              <a:rPr lang="pl-PL" sz="1800" dirty="0" smtClean="0"/>
              <a:t> zabezpieczająca TS 65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Papa </a:t>
            </a:r>
            <a:r>
              <a:rPr lang="pl-PL" sz="1800" dirty="0" err="1" smtClean="0"/>
              <a:t>antykorzenna</a:t>
            </a:r>
            <a:r>
              <a:rPr lang="pl-PL" sz="1800" dirty="0" smtClean="0"/>
              <a:t> nawierzchniowa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Papa podkładowa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Grunt do podłoża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Płyta żelbetowa ze spadkiem</a:t>
            </a:r>
            <a:endParaRPr lang="pl-PL" sz="1800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1835696" y="620689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 smtClean="0"/>
              <a:t>Zazielenienie alternatywny drenaż</a:t>
            </a:r>
            <a:endParaRPr lang="pl-PL" sz="2400" dirty="0"/>
          </a:p>
        </p:txBody>
      </p:sp>
      <p:sp>
        <p:nvSpPr>
          <p:cNvPr id="4" name="Prostokąt 3"/>
          <p:cNvSpPr/>
          <p:nvPr/>
        </p:nvSpPr>
        <p:spPr>
          <a:xfrm>
            <a:off x="0" y="908720"/>
            <a:ext cx="50760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Zazielenienie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Substrat wegetacyjny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Delta </a:t>
            </a:r>
            <a:r>
              <a:rPr lang="pl-PL" sz="1800" dirty="0" err="1" smtClean="0"/>
              <a:t>Floraxx</a:t>
            </a:r>
            <a:r>
              <a:rPr lang="pl-PL" sz="1800" dirty="0" smtClean="0"/>
              <a:t> Top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Mata dyfuzyjna Delta Vent P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XPS 300 </a:t>
            </a:r>
            <a:r>
              <a:rPr lang="pl-PL" sz="1800" dirty="0" err="1" smtClean="0"/>
              <a:t>kN</a:t>
            </a:r>
            <a:r>
              <a:rPr lang="pl-PL" sz="1800" dirty="0" smtClean="0"/>
              <a:t>/m</a:t>
            </a:r>
            <a:r>
              <a:rPr lang="pl-PL" sz="1800" baseline="30000" dirty="0" smtClean="0"/>
              <a:t>2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err="1" smtClean="0"/>
              <a:t>Geowłóknina</a:t>
            </a:r>
            <a:r>
              <a:rPr lang="pl-PL" sz="1800" dirty="0" smtClean="0"/>
              <a:t> zabezpieczająca TS 65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Papa </a:t>
            </a:r>
            <a:r>
              <a:rPr lang="pl-PL" sz="1800" dirty="0" err="1" smtClean="0"/>
              <a:t>antykorzenna</a:t>
            </a:r>
            <a:r>
              <a:rPr lang="pl-PL" sz="1800" dirty="0" smtClean="0"/>
              <a:t> nawierzchniowa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Papa podkładowa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Grunt do podłoża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1800" dirty="0" smtClean="0"/>
              <a:t>Płyta żelbetowa ze spadkiem</a:t>
            </a:r>
            <a:endParaRPr lang="pl-PL" sz="1800" dirty="0"/>
          </a:p>
        </p:txBody>
      </p:sp>
      <p:pic>
        <p:nvPicPr>
          <p:cNvPr id="6" name="Picture 2" descr="C:\Users\Jacek\Desktop\Szkolenie Izolmat\138893480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DFF"/>
              </a:clrFrom>
              <a:clrTo>
                <a:srgbClr val="FFFD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87824" y="2060848"/>
            <a:ext cx="6156176" cy="479715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8463" y="684213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dirty="0" smtClean="0">
                <a:solidFill>
                  <a:schemeClr val="accent2"/>
                </a:solidFill>
                <a:latin typeface="Futura Md BT" pitchFamily="34" charset="0"/>
              </a:rPr>
              <a:t>DELTA</a:t>
            </a:r>
            <a:r>
              <a:rPr lang="pl-PL" dirty="0" smtClean="0">
                <a:solidFill>
                  <a:schemeClr val="accent2"/>
                </a:solidFill>
                <a:latin typeface="Futura Md BT" pitchFamily="34" charset="0"/>
              </a:rPr>
              <a:t> FLORAXX</a:t>
            </a:r>
            <a:endParaRPr lang="en-BZ" sz="2400" dirty="0">
              <a:solidFill>
                <a:schemeClr val="tx1"/>
              </a:solidFill>
              <a:latin typeface="Futura Md BT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12776"/>
            <a:ext cx="8280920" cy="544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1591"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98463" y="684213"/>
            <a:ext cx="8229600" cy="114300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utura Md BT" pitchFamily="34" charset="0"/>
                <a:ea typeface="ヒラギノ角ゴ Pro W3" charset="0"/>
                <a:cs typeface="ヒラギノ角ゴ Pro W3" charset="0"/>
              </a:rPr>
              <a:t>DELTA</a:t>
            </a:r>
            <a:r>
              <a:rPr kumimoji="0" lang="pl-PL" sz="3600" b="1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utura Md BT" pitchFamily="34" charset="0"/>
                <a:ea typeface="ヒラギノ角ゴ Pro W3" charset="0"/>
                <a:cs typeface="ヒラギノ角ゴ Pro W3" charset="0"/>
              </a:rPr>
              <a:t> FLORA</a:t>
            </a:r>
            <a:r>
              <a:rPr kumimoji="0" lang="de-DE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utura Md BT" pitchFamily="34" charset="0"/>
                <a:ea typeface="ヒラギノ角ゴ Pro W3" charset="0"/>
                <a:cs typeface="ヒラギノ角ゴ Pro W3" charset="0"/>
              </a:rPr>
              <a:t>XX</a:t>
            </a:r>
            <a:r>
              <a:rPr kumimoji="0" lang="pl-PL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utura Md BT" pitchFamily="34" charset="0"/>
                <a:ea typeface="ヒラギノ角ゴ Pro W3" charset="0"/>
                <a:cs typeface="ヒラギノ角ゴ Pro W3" charset="0"/>
              </a:rPr>
              <a:t> TOP</a:t>
            </a:r>
            <a:r>
              <a:rPr kumimoji="0" lang="de-DE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utura Md BT" pitchFamily="34" charset="0"/>
                <a:ea typeface="ヒラギノ角ゴ Pro W3" charset="0"/>
                <a:cs typeface="ヒラギノ角ゴ Pro W3" charset="0"/>
              </a:rPr>
              <a:t/>
            </a:r>
            <a:br>
              <a:rPr kumimoji="0" lang="de-DE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utura Md BT" pitchFamily="34" charset="0"/>
                <a:ea typeface="ヒラギノ角ゴ Pro W3" charset="0"/>
                <a:cs typeface="ヒラギノ角ゴ Pro W3" charset="0"/>
              </a:rPr>
            </a:br>
            <a:endParaRPr kumimoji="0" lang="en-BZ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utura Md BT" pitchFamily="34" charset="0"/>
              <a:ea typeface="ヒラギノ角ゴ Pro W3" charset="0"/>
              <a:cs typeface="ヒラギノ角ゴ Pro W3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700808"/>
            <a:ext cx="7704856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37347">
    <p:pull dir="u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.6"/>
</p:tagLst>
</file>

<file path=ppt/theme/theme1.xml><?xml version="1.0" encoding="utf-8"?>
<a:theme xmlns:a="http://schemas.openxmlformats.org/drawingml/2006/main" name="Office-Design">
  <a:themeElements>
    <a:clrScheme name="Odcienie szarośc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Wzór prezentacji Dorken Delta Folie 2015 rok !</Template>
  <TotalTime>7211</TotalTime>
  <Words>1012</Words>
  <Application>Microsoft Office PowerPoint</Application>
  <PresentationFormat>Pokaz na ekranie (4:3)</PresentationFormat>
  <Paragraphs>215</Paragraphs>
  <Slides>29</Slides>
  <Notes>23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0" baseType="lpstr">
      <vt:lpstr>Office-Design</vt:lpstr>
      <vt:lpstr>Slajd 1</vt:lpstr>
      <vt:lpstr>Slajd 2</vt:lpstr>
      <vt:lpstr>Slajd 3</vt:lpstr>
      <vt:lpstr>Slajd 4</vt:lpstr>
      <vt:lpstr>             DELTA FLORAXX TOP Nowa struktura profili zmieniła nasze materiały w następujących zakresach:  Zdolności gromadzenia wody wzrost z 6 l/m² 7 l/m² Odporność na nacisk, wzrost z 150kN/m² do 200 kN/m².  Nowe otwory odpływowe, wzrost wodoprzepuszczalności ok. 1,2 l/m² s  do ok. 8,5 l/m² s      DELTA FLORAXX</vt:lpstr>
      <vt:lpstr>Slajd 6</vt:lpstr>
      <vt:lpstr>Slajd 7</vt:lpstr>
      <vt:lpstr>DELTA FLORAXX</vt:lpstr>
      <vt:lpstr>Slajd 9</vt:lpstr>
      <vt:lpstr>DELTA TERRAXX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Jacek Dudziak</dc:creator>
  <cp:lastModifiedBy>Jacek Dudziak</cp:lastModifiedBy>
  <cp:revision>679</cp:revision>
  <dcterms:created xsi:type="dcterms:W3CDTF">2007-12-04T08:37:19Z</dcterms:created>
  <dcterms:modified xsi:type="dcterms:W3CDTF">2016-03-16T08:22:42Z</dcterms:modified>
</cp:coreProperties>
</file>