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6" r:id="rId1"/>
  </p:sldMasterIdLst>
  <p:notesMasterIdLst>
    <p:notesMasterId r:id="rId13"/>
  </p:notesMasterIdLst>
  <p:sldIdLst>
    <p:sldId id="256" r:id="rId2"/>
    <p:sldId id="260" r:id="rId3"/>
    <p:sldId id="362" r:id="rId4"/>
    <p:sldId id="363" r:id="rId5"/>
    <p:sldId id="361" r:id="rId6"/>
    <p:sldId id="285" r:id="rId7"/>
    <p:sldId id="357" r:id="rId8"/>
    <p:sldId id="360" r:id="rId9"/>
    <p:sldId id="359" r:id="rId10"/>
    <p:sldId id="354" r:id="rId11"/>
    <p:sldId id="33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DCEED0"/>
    <a:srgbClr val="A0D5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481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7AB23-518C-42C8-A0D2-167F16EB6006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DB1884-0809-4E04-B580-DD05D4D7ED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3CFB54-728E-44A7-A8F2-872FD911162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203DA5-3401-43CE-B8C5-95C4255E960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3A9F1-B531-4984-A7E9-AC1A7FAF879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0534C7-D5D5-4C18-BE50-188FFD19F6B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A9D7CA-7443-4F46-BCEE-4E9E961232A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72EEB9-472D-4C16-8F90-DE5ABC6FA35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7D6155-1202-4C7D-8C2C-252673ECE60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D17702-EEB5-4CC1-9E65-0E59A657174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C24F39-5BE3-4341-8897-0F293C28641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A2A2BD-8690-498F-B742-175606CC48E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EB9AD-F432-4E43-BF44-C92FFB079A0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DCEE3A5-0ADD-48E9-9D11-34732A737E4E}" type="datetime1">
              <a:rPr lang="en-US" smtClean="0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1E47C1-81BA-4F48-976E-DFE38C06F1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zövegdoboz 6"/>
          <p:cNvSpPr txBox="1">
            <a:spLocks noChangeArrowheads="1"/>
          </p:cNvSpPr>
          <p:nvPr/>
        </p:nvSpPr>
        <p:spPr bwMode="auto">
          <a:xfrm>
            <a:off x="395288" y="2276872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wegetacyjne dla dachów zielonych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zövegdoboz 4"/>
          <p:cNvSpPr txBox="1">
            <a:spLocks noChangeArrowheads="1"/>
          </p:cNvSpPr>
          <p:nvPr/>
        </p:nvSpPr>
        <p:spPr bwMode="auto">
          <a:xfrm>
            <a:off x="-71438" y="662905"/>
            <a:ext cx="94297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Dostarczanie substratu na dach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Alcím 4"/>
          <p:cNvSpPr txBox="1">
            <a:spLocks/>
          </p:cNvSpPr>
          <p:nvPr/>
        </p:nvSpPr>
        <p:spPr bwMode="auto">
          <a:xfrm>
            <a:off x="0" y="1989138"/>
            <a:ext cx="8532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lvl="2" indent="-369888" algn="just" eaLnBrk="1" hangingPunct="1">
              <a:buFont typeface="Arial" charset="0"/>
              <a:buChar char="•"/>
            </a:pPr>
            <a:r>
              <a:rPr lang="hu-HU" sz="2800" dirty="0" smtClean="0"/>
              <a:t>Luzem</a:t>
            </a:r>
            <a:r>
              <a:rPr lang="hu-HU" sz="2800" dirty="0" smtClean="0"/>
              <a:t> (przenośnik taśmowy, taczka, wiadro)</a:t>
            </a:r>
            <a:endParaRPr lang="hu-HU" sz="2800" dirty="0"/>
          </a:p>
          <a:p>
            <a:pPr marL="450850" lvl="2" indent="-369888" algn="just" eaLnBrk="1" hangingPunct="1">
              <a:buFont typeface="Arial" charset="0"/>
              <a:buChar char="•"/>
            </a:pPr>
            <a:r>
              <a:rPr lang="hu-HU" sz="2800" dirty="0"/>
              <a:t>Big-Bag </a:t>
            </a:r>
            <a:r>
              <a:rPr lang="hu-HU" sz="2800" dirty="0" smtClean="0"/>
              <a:t> (</a:t>
            </a:r>
            <a:r>
              <a:rPr lang="hu-HU" sz="2800" dirty="0" smtClean="0"/>
              <a:t>dźwig</a:t>
            </a:r>
            <a:r>
              <a:rPr lang="hu-HU" sz="2800" dirty="0" smtClean="0"/>
              <a:t>)</a:t>
            </a:r>
            <a:endParaRPr lang="hu-HU" sz="2800" dirty="0"/>
          </a:p>
          <a:p>
            <a:pPr marL="450850" lvl="2" indent="-369888" algn="just" eaLnBrk="1" hangingPunct="1">
              <a:buFont typeface="Arial" charset="0"/>
              <a:buChar char="•"/>
            </a:pPr>
            <a:r>
              <a:rPr lang="hu-HU" sz="2800" dirty="0" smtClean="0"/>
              <a:t>Dostawa i podawanie z silosa z pompą</a:t>
            </a:r>
            <a:endParaRPr lang="hu-HU" sz="2800" dirty="0"/>
          </a:p>
        </p:txBody>
      </p:sp>
      <p:sp>
        <p:nvSpPr>
          <p:cNvPr id="28678" name="Alcím 4"/>
          <p:cNvSpPr txBox="1">
            <a:spLocks/>
          </p:cNvSpPr>
          <p:nvPr/>
        </p:nvSpPr>
        <p:spPr bwMode="auto">
          <a:xfrm>
            <a:off x="0" y="1484313"/>
            <a:ext cx="8604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800" b="1" dirty="0" smtClean="0"/>
              <a:t>Możliwe sposoby transportu i podawania na dach</a:t>
            </a:r>
            <a:endParaRPr lang="hu-HU" sz="2800" dirty="0"/>
          </a:p>
        </p:txBody>
      </p:sp>
      <p:pic>
        <p:nvPicPr>
          <p:cNvPr id="22535" name="Kép 17" descr="IMG_4679.jpg"/>
          <p:cNvPicPr>
            <a:picLocks noChangeAspect="1"/>
          </p:cNvPicPr>
          <p:nvPr/>
        </p:nvPicPr>
        <p:blipFill>
          <a:blip r:embed="rId3" cstate="print"/>
          <a:srcRect l="29526" t="28999" r="18501" b="19550"/>
          <a:stretch>
            <a:fillRect/>
          </a:stretch>
        </p:blipFill>
        <p:spPr bwMode="auto">
          <a:xfrm>
            <a:off x="3000375" y="3854450"/>
            <a:ext cx="2714625" cy="2016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6" name="Kép 20" descr="IMG_68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843338"/>
            <a:ext cx="2714625" cy="20367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7" name="Kép 21" descr="IMG_82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838575"/>
            <a:ext cx="2690812" cy="2019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  <a:endParaRPr lang="hu-HU" smtClean="0">
              <a:solidFill>
                <a:schemeClr val="tx1"/>
              </a:solidFill>
            </a:endParaRPr>
          </a:p>
        </p:txBody>
      </p:sp>
      <p:pic>
        <p:nvPicPr>
          <p:cNvPr id="30723" name="Kép 7" descr="P1013595.JPG"/>
          <p:cNvPicPr>
            <a:picLocks noChangeAspect="1"/>
          </p:cNvPicPr>
          <p:nvPr/>
        </p:nvPicPr>
        <p:blipFill>
          <a:blip r:embed="rId3" cstate="print"/>
          <a:srcRect r="16925" b="19550"/>
          <a:stretch>
            <a:fillRect/>
          </a:stretch>
        </p:blipFill>
        <p:spPr bwMode="auto">
          <a:xfrm>
            <a:off x="5292725" y="3068638"/>
            <a:ext cx="3667125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4" name="Kép 8" descr="IMG_04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3360737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5" name="Kép 5" descr="DaktuinenANWB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700213"/>
            <a:ext cx="2789237" cy="418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Alcím 4"/>
          <p:cNvSpPr txBox="1">
            <a:spLocks/>
          </p:cNvSpPr>
          <p:nvPr/>
        </p:nvSpPr>
        <p:spPr bwMode="auto">
          <a:xfrm>
            <a:off x="683568" y="404664"/>
            <a:ext cx="7215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2292" name="Alcím 4"/>
          <p:cNvSpPr txBox="1">
            <a:spLocks/>
          </p:cNvSpPr>
          <p:nvPr/>
        </p:nvSpPr>
        <p:spPr bwMode="auto">
          <a:xfrm>
            <a:off x="539750" y="2205038"/>
            <a:ext cx="3816226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400" dirty="0" smtClean="0"/>
              <a:t>Światło</a:t>
            </a:r>
            <a:endParaRPr lang="hu-HU" sz="2400" dirty="0" smtClean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400" dirty="0" smtClean="0"/>
              <a:t>Woda</a:t>
            </a:r>
            <a:endParaRPr lang="hu-HU" sz="2400" dirty="0" smtClean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400" dirty="0" smtClean="0"/>
              <a:t>Substancje odżywcze</a:t>
            </a:r>
            <a:endParaRPr lang="hu-HU" sz="2400" dirty="0" smtClean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400" dirty="0" smtClean="0"/>
              <a:t>P</a:t>
            </a:r>
            <a:r>
              <a:rPr lang="hu-HU" sz="2400" dirty="0" smtClean="0"/>
              <a:t>owietrze</a:t>
            </a:r>
            <a:endParaRPr lang="hu-HU" sz="2400" dirty="0" smtClean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400" dirty="0" smtClean="0"/>
              <a:t>Medium (substrat)</a:t>
            </a:r>
            <a:endParaRPr lang="hu-HU" sz="2400" dirty="0"/>
          </a:p>
        </p:txBody>
      </p:sp>
      <p:sp>
        <p:nvSpPr>
          <p:cNvPr id="10246" name="Szövegdoboz 6"/>
          <p:cNvSpPr txBox="1">
            <a:spLocks noChangeArrowheads="1"/>
          </p:cNvSpPr>
          <p:nvPr/>
        </p:nvSpPr>
        <p:spPr bwMode="auto">
          <a:xfrm>
            <a:off x="0" y="632743"/>
            <a:ext cx="86044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Wytyczne środowiskowe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Alcím 4"/>
          <p:cNvSpPr txBox="1">
            <a:spLocks/>
          </p:cNvSpPr>
          <p:nvPr/>
        </p:nvSpPr>
        <p:spPr bwMode="auto">
          <a:xfrm>
            <a:off x="0" y="1556792"/>
            <a:ext cx="550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800" b="1" dirty="0" smtClean="0"/>
              <a:t>Potrzeby roślin</a:t>
            </a:r>
            <a:endParaRPr lang="hu-HU" sz="2800" b="1" dirty="0"/>
          </a:p>
        </p:txBody>
      </p:sp>
      <p:pic>
        <p:nvPicPr>
          <p:cNvPr id="12295" name="Kép 10" descr="Sunlight.jpg"/>
          <p:cNvPicPr>
            <a:picLocks noChangeAspect="1"/>
          </p:cNvPicPr>
          <p:nvPr/>
        </p:nvPicPr>
        <p:blipFill>
          <a:blip r:embed="rId3" cstate="print"/>
          <a:srcRect l="3580" t="9654" r="3580" b="5354"/>
          <a:stretch>
            <a:fillRect/>
          </a:stretch>
        </p:blipFill>
        <p:spPr bwMode="auto">
          <a:xfrm>
            <a:off x="4500563" y="1628775"/>
            <a:ext cx="3024187" cy="4113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lcím 4"/>
          <p:cNvSpPr txBox="1">
            <a:spLocks/>
          </p:cNvSpPr>
          <p:nvPr/>
        </p:nvSpPr>
        <p:spPr bwMode="auto">
          <a:xfrm>
            <a:off x="179512" y="1628775"/>
            <a:ext cx="8784975" cy="40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350" lvl="1" eaLnBrk="1" hangingPunct="1"/>
            <a:r>
              <a:rPr lang="hu-HU" sz="2400" dirty="0" smtClean="0"/>
              <a:t>Ze względu na rodzaj zazielenienia na dachach </a:t>
            </a:r>
          </a:p>
          <a:p>
            <a:pPr marL="6350" lvl="1" eaLnBrk="1" hangingPunct="1"/>
            <a:r>
              <a:rPr lang="hu-HU" sz="2400" dirty="0" smtClean="0"/>
              <a:t>(ekstensywne lub intensywne) nie istnieje taka możliwość.</a:t>
            </a:r>
            <a:endParaRPr lang="hu-HU" sz="2400" dirty="0"/>
          </a:p>
          <a:p>
            <a:pPr marL="6350" lvl="1" eaLnBrk="1" hangingPunct="1"/>
            <a:r>
              <a:rPr lang="hu-HU" sz="2400" dirty="0" smtClean="0"/>
              <a:t>Można stworzyć specjalne podłoże dla każdego planowanego rodzaju zazielenienia (w zależności od wymagań roślin) lub stworzyć „uśredniony” rodzaj substratu ekstensywnego i intensywnego zgodnego z wytycznymi wykonawczymi FLL! </a:t>
            </a:r>
            <a:endParaRPr lang="hu-HU" sz="2400" dirty="0"/>
          </a:p>
        </p:txBody>
      </p:sp>
      <p:sp>
        <p:nvSpPr>
          <p:cNvPr id="11271" name="Szövegdoboz 6"/>
          <p:cNvSpPr txBox="1">
            <a:spLocks noChangeArrowheads="1"/>
          </p:cNvSpPr>
          <p:nvPr/>
        </p:nvSpPr>
        <p:spPr bwMode="auto">
          <a:xfrm>
            <a:off x="0" y="828001"/>
            <a:ext cx="86044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Uniwersalny substrat?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1412875"/>
            <a:ext cx="87137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1269" name="Alcím 4"/>
          <p:cNvSpPr txBox="1">
            <a:spLocks/>
          </p:cNvSpPr>
          <p:nvPr/>
        </p:nvSpPr>
        <p:spPr bwMode="auto">
          <a:xfrm>
            <a:off x="216544" y="1628800"/>
            <a:ext cx="82438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0113" lvl="1" indent="-365125" eaLnBrk="1" hangingPunct="1">
              <a:buFont typeface="Arial" charset="0"/>
              <a:buChar char="•"/>
            </a:pPr>
            <a:r>
              <a:rPr lang="hu-HU" sz="2400" dirty="0" smtClean="0"/>
              <a:t>Maksymalne dopuszczalne uziarnienie 12 mm</a:t>
            </a:r>
            <a:endParaRPr lang="hu-HU" sz="2400" baseline="300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Zalecane uziarnienie głównych składników 1-12 mm</a:t>
            </a:r>
            <a:endParaRPr lang="hu-HU" sz="24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Maksymalny udział pyłów i iłów &lt; 15% objętości</a:t>
            </a:r>
            <a:endParaRPr lang="hu-HU" sz="24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Zawartość powietrza &gt; 25% objętości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Pojemność</a:t>
            </a:r>
            <a:r>
              <a:rPr lang="hu-HU" sz="2400" dirty="0" smtClean="0"/>
              <a:t> wodna </a:t>
            </a:r>
            <a:r>
              <a:rPr lang="hu-HU" sz="2400" dirty="0" smtClean="0"/>
              <a:t>≥ </a:t>
            </a:r>
            <a:r>
              <a:rPr lang="hu-HU" sz="2400" dirty="0" smtClean="0"/>
              <a:t>35</a:t>
            </a:r>
            <a:r>
              <a:rPr lang="hu-HU" sz="2400" dirty="0" smtClean="0"/>
              <a:t>% objętości</a:t>
            </a:r>
            <a:endParaRPr lang="hu-HU" sz="2400" dirty="0" smtClean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Zawartość substancji organicznych 25</a:t>
            </a:r>
            <a:r>
              <a:rPr lang="hu-HU" sz="2400" dirty="0" smtClean="0"/>
              <a:t>% objętości </a:t>
            </a:r>
            <a:endParaRPr lang="hu-HU" sz="2400" dirty="0" smtClean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Wartość pH </a:t>
            </a:r>
            <a:r>
              <a:rPr lang="hu-HU" sz="2400" dirty="0" smtClean="0"/>
              <a:t>6,5-8,0</a:t>
            </a:r>
            <a:endParaRPr lang="hu-HU" sz="24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Niska zawartość substancji odżywczych</a:t>
            </a:r>
            <a:endParaRPr lang="hu-HU" sz="2400" dirty="0"/>
          </a:p>
        </p:txBody>
      </p:sp>
      <p:sp>
        <p:nvSpPr>
          <p:cNvPr id="12294" name="Szövegdoboz 6"/>
          <p:cNvSpPr txBox="1">
            <a:spLocks noChangeArrowheads="1"/>
          </p:cNvSpPr>
          <p:nvPr/>
        </p:nvSpPr>
        <p:spPr bwMode="auto">
          <a:xfrm>
            <a:off x="0" y="900009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Rekomendacje FLL dla dachów ekstensywnych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1412875"/>
            <a:ext cx="87137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1269" name="Alcím 4"/>
          <p:cNvSpPr txBox="1">
            <a:spLocks/>
          </p:cNvSpPr>
          <p:nvPr/>
        </p:nvSpPr>
        <p:spPr bwMode="auto">
          <a:xfrm>
            <a:off x="251520" y="1700559"/>
            <a:ext cx="8243888" cy="38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0113" lvl="1" indent="-365125" eaLnBrk="1" hangingPunct="1">
              <a:buFont typeface="Arial" charset="0"/>
              <a:buChar char="•"/>
            </a:pPr>
            <a:r>
              <a:rPr lang="hu-HU" sz="2400" dirty="0" smtClean="0"/>
              <a:t>Maksymalne dopuszczalne uziarnienie </a:t>
            </a:r>
            <a:r>
              <a:rPr lang="hu-HU" sz="2400" dirty="0" smtClean="0"/>
              <a:t>16 </a:t>
            </a:r>
            <a:r>
              <a:rPr lang="hu-HU" sz="2400" dirty="0" smtClean="0"/>
              <a:t>mm</a:t>
            </a:r>
            <a:endParaRPr lang="hu-HU" sz="2400" baseline="30000" dirty="0" smtClean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Zalecane uziarnienie głównych składników </a:t>
            </a:r>
            <a:r>
              <a:rPr lang="hu-HU" sz="2400" dirty="0" smtClean="0"/>
              <a:t>1-16 </a:t>
            </a:r>
            <a:r>
              <a:rPr lang="hu-HU" sz="2400" dirty="0" smtClean="0"/>
              <a:t>mm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Zawartość powietrza&gt; </a:t>
            </a:r>
            <a:r>
              <a:rPr lang="hu-HU" sz="2400" dirty="0" smtClean="0"/>
              <a:t>20% </a:t>
            </a:r>
            <a:r>
              <a:rPr lang="hu-HU" sz="2400" dirty="0" smtClean="0"/>
              <a:t>objętości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Pojemność wodna ≥ </a:t>
            </a:r>
            <a:r>
              <a:rPr lang="hu-HU" sz="2400" dirty="0" smtClean="0"/>
              <a:t>45</a:t>
            </a:r>
            <a:r>
              <a:rPr lang="hu-HU" sz="2400" dirty="0" smtClean="0"/>
              <a:t>% objętości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Zawartość substancji organicznych </a:t>
            </a:r>
            <a:r>
              <a:rPr lang="hu-HU" sz="2400" dirty="0" smtClean="0"/>
              <a:t>12% </a:t>
            </a:r>
            <a:r>
              <a:rPr lang="hu-HU" sz="2400" dirty="0" smtClean="0"/>
              <a:t>objętości 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Wartość pH </a:t>
            </a:r>
            <a:r>
              <a:rPr lang="hu-HU" sz="2400" dirty="0" smtClean="0"/>
              <a:t>5,5-8,0</a:t>
            </a:r>
            <a:endParaRPr lang="hu-HU" sz="2400" dirty="0" smtClean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400" dirty="0" smtClean="0"/>
              <a:t>Średnia zawartość </a:t>
            </a:r>
            <a:r>
              <a:rPr lang="hu-HU" sz="2400" dirty="0" smtClean="0"/>
              <a:t>substancji odżywczych</a:t>
            </a:r>
            <a:endParaRPr lang="hu-HU" sz="2400" dirty="0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0" y="858778"/>
            <a:ext cx="8532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Rekomendacje FLL dla dachów </a:t>
            </a: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intensywnych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91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charRg st="91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charRg st="91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char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char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15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9">
                                            <p:txEl>
                                              <p:charRg st="15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charRg st="15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07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charRg st="207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9">
                                            <p:txEl>
                                              <p:charRg st="207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2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9">
                                            <p:txEl>
                                              <p:charRg st="22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9">
                                            <p:txEl>
                                              <p:charRg st="22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lcím 4"/>
          <p:cNvSpPr txBox="1">
            <a:spLocks/>
          </p:cNvSpPr>
          <p:nvPr/>
        </p:nvSpPr>
        <p:spPr bwMode="auto">
          <a:xfrm>
            <a:off x="0" y="1557114"/>
            <a:ext cx="4787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eaLnBrk="1" hangingPunct="1">
              <a:buFont typeface="Arial" charset="0"/>
              <a:buChar char="•"/>
            </a:pPr>
            <a:r>
              <a:rPr lang="hu-HU" sz="2000" dirty="0" smtClean="0"/>
              <a:t>Mały udział części spławialnych i iłów</a:t>
            </a:r>
            <a:endParaRPr lang="hu-HU" sz="2000" dirty="0"/>
          </a:p>
          <a:p>
            <a:pPr marL="361950" lvl="1" indent="-354013" eaLnBrk="1" hangingPunct="1">
              <a:buFont typeface="Arial" charset="0"/>
              <a:buChar char="•"/>
            </a:pPr>
            <a:r>
              <a:rPr lang="hu-HU" sz="2000" dirty="0" smtClean="0"/>
              <a:t>Dobra zdolnośc zatrzymywania wody</a:t>
            </a:r>
            <a:endParaRPr lang="hu-HU" sz="2000" dirty="0"/>
          </a:p>
          <a:p>
            <a:pPr marL="361950" lvl="1" indent="-354013" eaLnBrk="1" hangingPunct="1">
              <a:buFont typeface="Arial" charset="0"/>
              <a:buChar char="•"/>
            </a:pPr>
            <a:r>
              <a:rPr lang="hu-HU" sz="2000" dirty="0" smtClean="0"/>
              <a:t>Doskonałe odprowadzanie wody</a:t>
            </a:r>
            <a:endParaRPr lang="hu-HU" sz="2000" dirty="0"/>
          </a:p>
          <a:p>
            <a:pPr marL="361950" lvl="1" indent="-354013" eaLnBrk="1" hangingPunct="1">
              <a:buFont typeface="Arial" charset="0"/>
              <a:buChar char="•"/>
            </a:pPr>
            <a:r>
              <a:rPr lang="hu-HU" sz="2000" dirty="0" smtClean="0"/>
              <a:t>Niewielka waga to duża zaleta</a:t>
            </a:r>
            <a:endParaRPr lang="hu-HU" sz="2000" dirty="0"/>
          </a:p>
          <a:p>
            <a:pPr marL="361950" lvl="1" indent="-354013" eaLnBrk="1" hangingPunct="1">
              <a:buFont typeface="Arial" charset="0"/>
              <a:buChar char="•"/>
            </a:pPr>
            <a:r>
              <a:rPr lang="hu-HU" sz="2000" dirty="0" smtClean="0"/>
              <a:t>Jak najniższy współczynnik osiadania szczególnie w dachach intensywnych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endParaRPr lang="hu-HU" sz="2800" dirty="0"/>
          </a:p>
        </p:txBody>
      </p:sp>
      <p:pic>
        <p:nvPicPr>
          <p:cNvPr id="20484" name="Kép 10" descr="IMG_69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888" y="1989138"/>
            <a:ext cx="3743325" cy="2808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71" name="Szövegdoboz 6"/>
          <p:cNvSpPr txBox="1">
            <a:spLocks noChangeArrowheads="1"/>
          </p:cNvSpPr>
          <p:nvPr/>
        </p:nvSpPr>
        <p:spPr bwMode="auto">
          <a:xfrm>
            <a:off x="0" y="858778"/>
            <a:ext cx="86044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Ogólna charakterystyka medium wegetacyjnego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7" descr="kertészet 5.jpg"/>
          <p:cNvPicPr>
            <a:picLocks noChangeAspect="1"/>
          </p:cNvPicPr>
          <p:nvPr/>
        </p:nvPicPr>
        <p:blipFill>
          <a:blip r:embed="rId3" cstate="print"/>
          <a:srcRect t="10168" r="17654" b="49838"/>
          <a:stretch>
            <a:fillRect/>
          </a:stretch>
        </p:blipFill>
        <p:spPr bwMode="auto">
          <a:xfrm>
            <a:off x="0" y="548680"/>
            <a:ext cx="8676456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1269" name="Alcím 4"/>
          <p:cNvSpPr txBox="1">
            <a:spLocks/>
          </p:cNvSpPr>
          <p:nvPr/>
        </p:nvSpPr>
        <p:spPr bwMode="auto">
          <a:xfrm>
            <a:off x="0" y="2132856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0113" lvl="1" indent="-365125" algn="just" eaLnBrk="1" hangingPunct="1"/>
            <a:r>
              <a:rPr lang="hu-HU" sz="2800" b="1" dirty="0" smtClean="0"/>
              <a:t>Materiały organiczne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Kora sosnowa</a:t>
            </a:r>
            <a:r>
              <a:rPr lang="hu-HU" sz="2800" dirty="0" smtClean="0"/>
              <a:t> </a:t>
            </a:r>
            <a:endParaRPr lang="hu-HU" sz="2800" baseline="30000" dirty="0" smtClean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Torf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Kompost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G</a:t>
            </a:r>
            <a:r>
              <a:rPr lang="hu-HU" sz="2800" dirty="0" smtClean="0"/>
              <a:t>rzybnia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Włókna kokosowe</a:t>
            </a:r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Łupiny ryżowe</a:t>
            </a:r>
          </a:p>
          <a:p>
            <a:pPr marL="900113" lvl="1" indent="-365125" algn="just" eaLnBrk="1" hangingPunct="1"/>
            <a:endParaRPr lang="hu-HU" sz="2800" dirty="0"/>
          </a:p>
        </p:txBody>
      </p:sp>
      <p:sp>
        <p:nvSpPr>
          <p:cNvPr id="12294" name="Szövegdoboz 6"/>
          <p:cNvSpPr txBox="1">
            <a:spLocks noChangeArrowheads="1"/>
          </p:cNvSpPr>
          <p:nvPr/>
        </p:nvSpPr>
        <p:spPr bwMode="auto">
          <a:xfrm>
            <a:off x="0" y="76470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Dostępne składniki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7" descr="kertészet 5.jpg"/>
          <p:cNvPicPr>
            <a:picLocks noChangeAspect="1"/>
          </p:cNvPicPr>
          <p:nvPr/>
        </p:nvPicPr>
        <p:blipFill>
          <a:blip r:embed="rId3" cstate="print"/>
          <a:srcRect t="10168" r="17654" b="49838"/>
          <a:stretch>
            <a:fillRect/>
          </a:stretch>
        </p:blipFill>
        <p:spPr bwMode="auto">
          <a:xfrm>
            <a:off x="0" y="548680"/>
            <a:ext cx="8676456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1269" name="Alcím 4"/>
          <p:cNvSpPr txBox="1">
            <a:spLocks/>
          </p:cNvSpPr>
          <p:nvPr/>
        </p:nvSpPr>
        <p:spPr bwMode="auto">
          <a:xfrm>
            <a:off x="0" y="1916832"/>
            <a:ext cx="9144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0113" lvl="1" indent="-365125" algn="just" eaLnBrk="1" hangingPunct="1"/>
            <a:r>
              <a:rPr lang="hu-HU" sz="2800" b="1" dirty="0" smtClean="0"/>
              <a:t>Materiały mineralne (nieorganiczne)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Kruszona cegła</a:t>
            </a:r>
            <a:endParaRPr lang="hu-HU" sz="2800" baseline="300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Piasek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Perlit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Zeolit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Riolit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Minerały wulkaniczne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Wapień</a:t>
            </a:r>
            <a:endParaRPr lang="hu-HU" sz="2800" dirty="0"/>
          </a:p>
          <a:p>
            <a:pPr marL="900113" lvl="1" indent="-365125" algn="just" eaLnBrk="1" hangingPunct="1">
              <a:buFont typeface="Arial" charset="0"/>
              <a:buChar char="•"/>
            </a:pPr>
            <a:r>
              <a:rPr lang="hu-HU" sz="2800" dirty="0" smtClean="0"/>
              <a:t>Keramzyt</a:t>
            </a:r>
            <a:endParaRPr lang="hu-HU" sz="2800" dirty="0"/>
          </a:p>
          <a:p>
            <a:pPr marL="900113" lvl="1" indent="-365125" algn="just" eaLnBrk="1" hangingPunct="1"/>
            <a:endParaRPr lang="hu-HU" sz="2800" dirty="0"/>
          </a:p>
        </p:txBody>
      </p:sp>
      <p:sp>
        <p:nvSpPr>
          <p:cNvPr id="12294" name="Szövegdoboz 6"/>
          <p:cNvSpPr txBox="1">
            <a:spLocks noChangeArrowheads="1"/>
          </p:cNvSpPr>
          <p:nvPr/>
        </p:nvSpPr>
        <p:spPr bwMode="auto">
          <a:xfrm>
            <a:off x="0" y="76470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Dostępne składniki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1269" name="Alcím 4"/>
          <p:cNvSpPr txBox="1">
            <a:spLocks/>
          </p:cNvSpPr>
          <p:nvPr/>
        </p:nvSpPr>
        <p:spPr bwMode="auto">
          <a:xfrm>
            <a:off x="0" y="1700808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33400" lvl="1" indent="1588" algn="ctr" eaLnBrk="1" hangingPunct="1"/>
            <a:r>
              <a:rPr lang="hu-HU" sz="3200" dirty="0" smtClean="0"/>
              <a:t>Próbuj używać lokalnych składników które są dostępne w otaczającym środowisku!</a:t>
            </a:r>
            <a:endParaRPr lang="hu-HU" sz="3200" dirty="0"/>
          </a:p>
        </p:txBody>
      </p:sp>
      <p:sp>
        <p:nvSpPr>
          <p:cNvPr id="12294" name="Szövegdoboz 6"/>
          <p:cNvSpPr txBox="1">
            <a:spLocks noChangeArrowheads="1"/>
          </p:cNvSpPr>
          <p:nvPr/>
        </p:nvSpPr>
        <p:spPr bwMode="auto">
          <a:xfrm>
            <a:off x="0" y="632743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Idealna recepta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rev="1"/>
    </p:bldLst>
  </p:timing>
</p:sld>
</file>

<file path=ppt/theme/theme1.xml><?xml version="1.0" encoding="utf-8"?>
<a:theme xmlns:a="http://schemas.openxmlformats.org/drawingml/2006/main" name="PP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</Template>
  <TotalTime>6865</TotalTime>
  <Words>286</Words>
  <Application>Microsoft Office PowerPoint</Application>
  <PresentationFormat>Pokaz na ekranie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PP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Jacek</cp:lastModifiedBy>
  <cp:revision>642</cp:revision>
  <dcterms:created xsi:type="dcterms:W3CDTF">2007-12-04T08:37:19Z</dcterms:created>
  <dcterms:modified xsi:type="dcterms:W3CDTF">2014-04-10T18:05:37Z</dcterms:modified>
</cp:coreProperties>
</file>