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8" r:id="rId1"/>
  </p:sldMasterIdLst>
  <p:notesMasterIdLst>
    <p:notesMasterId r:id="rId22"/>
  </p:notesMasterIdLst>
  <p:sldIdLst>
    <p:sldId id="256" r:id="rId2"/>
    <p:sldId id="260" r:id="rId3"/>
    <p:sldId id="362" r:id="rId4"/>
    <p:sldId id="357" r:id="rId5"/>
    <p:sldId id="285" r:id="rId6"/>
    <p:sldId id="349" r:id="rId7"/>
    <p:sldId id="358" r:id="rId8"/>
    <p:sldId id="359" r:id="rId9"/>
    <p:sldId id="264" r:id="rId10"/>
    <p:sldId id="341" r:id="rId11"/>
    <p:sldId id="291" r:id="rId12"/>
    <p:sldId id="352" r:id="rId13"/>
    <p:sldId id="350" r:id="rId14"/>
    <p:sldId id="360" r:id="rId15"/>
    <p:sldId id="361" r:id="rId16"/>
    <p:sldId id="351" r:id="rId17"/>
    <p:sldId id="353" r:id="rId18"/>
    <p:sldId id="354" r:id="rId19"/>
    <p:sldId id="355" r:id="rId20"/>
    <p:sldId id="33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  <a:srgbClr val="DCEED0"/>
    <a:srgbClr val="A0D5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1481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682F3D-4379-4ED8-93A0-982D69FB79A7}" type="datetimeFigureOut">
              <a:rPr lang="en-US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BD99F8-5859-49AD-A269-1610BD7E53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057F70-9C24-493D-942F-A1F338CDC3F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95984-4EA3-493E-9944-12D4D49257E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FC509-47B9-42F2-9B63-E5D8B7638CF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C9E719-A89D-45C3-BB9C-D198994D4DF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87A67B-1D90-4262-BD26-D849D5DF1B5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2D0303-7905-46CC-91D1-AC3590709B1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C64489-582C-49AD-AA47-140A6580893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7AD318-339B-4818-A789-28657273F10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9017AE-EE9E-4CBA-B803-DBEC2EFB00C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000332-78CA-4A2C-8CDA-4DA4D4DF167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686EC-DBED-4D6E-98A9-88A6D84496B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3F9DFF-A9BE-4FD6-8962-2E0A8A0ABD1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FE193C-D9D7-4298-B152-F03FED15C9B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BAD86D-1BFD-4F6B-A36F-11728A24762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B7382-ECEB-4EC8-973D-439EA2B107B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401270-5729-460C-8897-18DFD7627B7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957F1-BD57-4B45-B09B-35499B98342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D3581D-0DF1-43C4-BAE6-EFB2EEFBD0A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E40736-6EE0-4453-9115-A75E75179C8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3ACF4-D097-45CB-BE89-47E413DBBBF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333E1-182A-4A9E-BAFB-BB11D6FDB59A}" type="datetime1">
              <a:rPr lang="en-US" smtClean="0"/>
              <a:pPr>
                <a:defRPr/>
              </a:pPr>
              <a:t>4/11/2014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C9C932-3E65-4A81-B757-82D581A300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zövegdoboz 6"/>
          <p:cNvSpPr txBox="1">
            <a:spLocks noChangeArrowheads="1"/>
          </p:cNvSpPr>
          <p:nvPr/>
        </p:nvSpPr>
        <p:spPr bwMode="auto">
          <a:xfrm>
            <a:off x="395288" y="2638871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3600" dirty="0" smtClean="0"/>
              <a:t>Roślinność dachów zielonych</a:t>
            </a:r>
            <a:endParaRPr lang="hu-H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zövegdoboz 4"/>
          <p:cNvSpPr txBox="1">
            <a:spLocks noChangeArrowheads="1"/>
          </p:cNvSpPr>
          <p:nvPr/>
        </p:nvSpPr>
        <p:spPr bwMode="auto">
          <a:xfrm>
            <a:off x="0" y="620688"/>
            <a:ext cx="6227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4000" dirty="0" smtClean="0"/>
              <a:t>Pielęgnacja ...</a:t>
            </a:r>
            <a:endParaRPr lang="hu-HU" sz="4000" dirty="0"/>
          </a:p>
        </p:txBody>
      </p:sp>
      <p:sp>
        <p:nvSpPr>
          <p:cNvPr id="10" name="Alcím 4"/>
          <p:cNvSpPr txBox="1">
            <a:spLocks/>
          </p:cNvSpPr>
          <p:nvPr/>
        </p:nvSpPr>
        <p:spPr bwMode="auto">
          <a:xfrm>
            <a:off x="0" y="1772816"/>
            <a:ext cx="91440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50888" lvl="1" indent="-742950" algn="just" eaLnBrk="1" hangingPunct="1">
              <a:defRPr/>
            </a:pPr>
            <a:r>
              <a:rPr lang="hu-HU" sz="2800" b="1" dirty="0" smtClean="0"/>
              <a:t>Należy unikać:</a:t>
            </a:r>
            <a:endParaRPr lang="hu-HU" sz="2800" b="1" dirty="0"/>
          </a:p>
          <a:p>
            <a:pPr marL="631825" lvl="1" indent="-266700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Roślin z szybko rosnącymi korzeniami (bambus, trzcina etc</a:t>
            </a:r>
            <a:r>
              <a:rPr lang="hu-HU" sz="2400" dirty="0"/>
              <a:t>.)</a:t>
            </a:r>
          </a:p>
          <a:p>
            <a:pPr marL="631825" lvl="1" indent="-266700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Agresywnych rozchodników(</a:t>
            </a:r>
            <a:r>
              <a:rPr lang="hu-HU" sz="2400" i="1" dirty="0" smtClean="0"/>
              <a:t>Sedum </a:t>
            </a:r>
            <a:r>
              <a:rPr lang="hu-HU" sz="2400" i="1" dirty="0"/>
              <a:t>arce, Sedum lydium)</a:t>
            </a:r>
          </a:p>
          <a:p>
            <a:pPr marL="631825" lvl="1" indent="-266700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Gatunków wrażliwych</a:t>
            </a:r>
            <a:endParaRPr lang="hu-HU" sz="2400" dirty="0"/>
          </a:p>
          <a:p>
            <a:pPr marL="631825" lvl="1" indent="-266700" algn="just" eaLnBrk="1" hangingPunct="1">
              <a:defRPr/>
            </a:pPr>
            <a:endParaRPr lang="hu-HU" sz="2800" dirty="0"/>
          </a:p>
          <a:p>
            <a:pPr marL="750888" lvl="1" indent="-742950" algn="just" eaLnBrk="1" hangingPunct="1">
              <a:defRPr/>
            </a:pPr>
            <a:r>
              <a:rPr lang="hu-HU" sz="2800" b="1" dirty="0" smtClean="0"/>
              <a:t>Na co zwrócić uwagę przy sadzeniu (wysiewie):</a:t>
            </a:r>
            <a:endParaRPr lang="hu-HU" sz="2800" b="1" dirty="0"/>
          </a:p>
          <a:p>
            <a:pPr marL="631825" lvl="1" indent="-266700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Odpowiednia gęstość</a:t>
            </a:r>
            <a:endParaRPr lang="hu-HU" sz="2400" dirty="0"/>
          </a:p>
          <a:p>
            <a:pPr marL="631825" lvl="1" indent="-266700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Pielęgnację w zależności od warunków</a:t>
            </a:r>
            <a:endParaRPr lang="hu-HU" sz="2400" dirty="0"/>
          </a:p>
          <a:p>
            <a:pPr marL="631825" lvl="1" indent="-266700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Nawożenie po sadzeniu</a:t>
            </a:r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 txBox="1">
            <a:spLocks/>
          </p:cNvSpPr>
          <p:nvPr/>
        </p:nvSpPr>
        <p:spPr bwMode="auto">
          <a:xfrm>
            <a:off x="0" y="1557338"/>
            <a:ext cx="78851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400" b="1" dirty="0" smtClean="0"/>
              <a:t>Obszary pokryte trawą</a:t>
            </a:r>
            <a:endParaRPr lang="hu-H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24" name="Szövegdoboz 4"/>
          <p:cNvSpPr txBox="1">
            <a:spLocks noChangeArrowheads="1"/>
          </p:cNvSpPr>
          <p:nvPr/>
        </p:nvSpPr>
        <p:spPr bwMode="auto">
          <a:xfrm>
            <a:off x="0" y="632743"/>
            <a:ext cx="6227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Dach półintensywny</a:t>
            </a:r>
            <a:endParaRPr lang="hu-HU" sz="3000" dirty="0"/>
          </a:p>
        </p:txBody>
      </p:sp>
      <p:sp>
        <p:nvSpPr>
          <p:cNvPr id="30725" name="Alcím 4"/>
          <p:cNvSpPr txBox="1">
            <a:spLocks/>
          </p:cNvSpPr>
          <p:nvPr/>
        </p:nvSpPr>
        <p:spPr bwMode="auto">
          <a:xfrm>
            <a:off x="0" y="2133600"/>
            <a:ext cx="7740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50888" lvl="1" indent="-742950" algn="just" eaLnBrk="1" hangingPunct="1"/>
            <a:endParaRPr lang="hu-HU" sz="2600" i="1"/>
          </a:p>
        </p:txBody>
      </p:sp>
      <p:sp>
        <p:nvSpPr>
          <p:cNvPr id="20" name="Alcím 4"/>
          <p:cNvSpPr txBox="1">
            <a:spLocks/>
          </p:cNvSpPr>
          <p:nvPr/>
        </p:nvSpPr>
        <p:spPr bwMode="auto">
          <a:xfrm>
            <a:off x="0" y="2348880"/>
            <a:ext cx="8820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4138" lvl="1" eaLnBrk="1" hangingPunct="1">
              <a:defRPr/>
            </a:pPr>
            <a:r>
              <a:rPr lang="hu-HU" sz="2400" dirty="0" smtClean="0"/>
              <a:t>Dobrej jakości trawę uzyskamy poprzez nawadnianie:</a:t>
            </a:r>
            <a:endParaRPr lang="hu-HU" sz="2400" dirty="0"/>
          </a:p>
          <a:p>
            <a:pPr marL="717550" lvl="1" indent="-182563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Zraszaczami</a:t>
            </a:r>
            <a:endParaRPr lang="hu-HU" sz="2400" dirty="0"/>
          </a:p>
          <a:p>
            <a:pPr marL="717550" lvl="1" indent="-182563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Kroplownikami</a:t>
            </a:r>
            <a:endParaRPr lang="hu-HU" sz="2400" dirty="0"/>
          </a:p>
          <a:p>
            <a:pPr marL="717550" lvl="1" indent="-182563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System zalewowy</a:t>
            </a:r>
            <a:endParaRPr lang="hu-HU" sz="2400" dirty="0"/>
          </a:p>
          <a:p>
            <a:pPr marL="717550" lvl="1" indent="-182563" algn="just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System dywanowy</a:t>
            </a:r>
            <a:endParaRPr lang="hu-HU" sz="2400" dirty="0"/>
          </a:p>
        </p:txBody>
      </p:sp>
      <p:pic>
        <p:nvPicPr>
          <p:cNvPr id="30727" name="Kép 22" descr="cs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068638"/>
            <a:ext cx="2016125" cy="281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8" name="Kép 20" descr="cse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716338"/>
            <a:ext cx="2740025" cy="182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Kép 6" descr="lotus_corniculatus.jpg"/>
          <p:cNvPicPr>
            <a:picLocks noChangeAspect="1"/>
          </p:cNvPicPr>
          <p:nvPr/>
        </p:nvPicPr>
        <p:blipFill>
          <a:blip r:embed="rId3" cstate="print"/>
          <a:srcRect t="8195" r="2438" b="73756"/>
          <a:stretch>
            <a:fillRect/>
          </a:stretch>
        </p:blipFill>
        <p:spPr bwMode="auto">
          <a:xfrm>
            <a:off x="0" y="620688"/>
            <a:ext cx="860444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4"/>
          <p:cNvSpPr txBox="1">
            <a:spLocks/>
          </p:cNvSpPr>
          <p:nvPr/>
        </p:nvSpPr>
        <p:spPr bwMode="auto">
          <a:xfrm>
            <a:off x="0" y="2420690"/>
            <a:ext cx="7812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800" b="1" dirty="0" smtClean="0"/>
              <a:t>Zwiększanie możliwości</a:t>
            </a:r>
            <a:endParaRPr lang="hu-H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Alcím 4"/>
          <p:cNvSpPr txBox="1">
            <a:spLocks/>
          </p:cNvSpPr>
          <p:nvPr/>
        </p:nvSpPr>
        <p:spPr bwMode="auto">
          <a:xfrm>
            <a:off x="0" y="4581227"/>
            <a:ext cx="8820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4138" lvl="1" eaLnBrk="1" hangingPunct="1">
              <a:defRPr/>
            </a:pPr>
            <a:r>
              <a:rPr lang="hu-HU" sz="2400" dirty="0" smtClean="0"/>
              <a:t>Gatunki do wykorzystania:</a:t>
            </a:r>
            <a:endParaRPr lang="hu-HU" sz="2400" dirty="0"/>
          </a:p>
          <a:p>
            <a:pPr marL="900113" lvl="1" indent="-266700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Byliny</a:t>
            </a:r>
            <a:endParaRPr lang="hu-HU" sz="2400" dirty="0"/>
          </a:p>
          <a:p>
            <a:pPr marL="900113" lvl="1" indent="-266700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Niskie krzewy</a:t>
            </a:r>
            <a:endParaRPr lang="hu-HU" sz="2400" dirty="0"/>
          </a:p>
          <a:p>
            <a:pPr marL="900113" lvl="1" indent="-266700" eaLnBrk="1" hangingPunct="1">
              <a:buFont typeface="Arial" pitchFamily="34" charset="0"/>
              <a:buChar char="•"/>
              <a:defRPr/>
            </a:pPr>
            <a:r>
              <a:rPr lang="hu-HU" sz="2400" dirty="0" smtClean="0"/>
              <a:t>Niewielkie rośliny wiecznie zielone</a:t>
            </a:r>
            <a:endParaRPr lang="hu-HU" sz="2400" dirty="0"/>
          </a:p>
        </p:txBody>
      </p:sp>
      <p:pic>
        <p:nvPicPr>
          <p:cNvPr id="32774" name="Kép 56" descr="alchemilla_molli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3105150" cy="4141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5" name="Szövegdoboz 4"/>
          <p:cNvSpPr txBox="1">
            <a:spLocks noChangeArrowheads="1"/>
          </p:cNvSpPr>
          <p:nvPr/>
        </p:nvSpPr>
        <p:spPr bwMode="auto">
          <a:xfrm>
            <a:off x="1" y="836712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eaLnBrk="1" hangingPunct="1"/>
            <a:r>
              <a:rPr lang="hu-HU" sz="4000" dirty="0" smtClean="0"/>
              <a:t>Dach półintensywny</a:t>
            </a:r>
            <a:endParaRPr lang="hu-HU" sz="4000" dirty="0"/>
          </a:p>
        </p:txBody>
      </p:sp>
      <p:sp>
        <p:nvSpPr>
          <p:cNvPr id="32776" name="Alcím 4"/>
          <p:cNvSpPr txBox="1">
            <a:spLocks/>
          </p:cNvSpPr>
          <p:nvPr/>
        </p:nvSpPr>
        <p:spPr bwMode="auto">
          <a:xfrm>
            <a:off x="0" y="2709019"/>
            <a:ext cx="500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4138" lvl="1" eaLnBrk="1" hangingPunct="1"/>
            <a:r>
              <a:rPr lang="hu-HU" sz="2400" dirty="0" smtClean="0"/>
              <a:t>Stosuj rośliny o wysokości maksymalnie dwukrotnie większej niż grubośc warstwy substratu!</a:t>
            </a:r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25780" b="77081"/>
          <a:stretch>
            <a:fillRect/>
          </a:stretch>
        </p:blipFill>
        <p:spPr bwMode="auto">
          <a:xfrm>
            <a:off x="0" y="576411"/>
            <a:ext cx="853244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Szövegdoboz 5"/>
          <p:cNvSpPr txBox="1">
            <a:spLocks noChangeArrowheads="1"/>
          </p:cNvSpPr>
          <p:nvPr/>
        </p:nvSpPr>
        <p:spPr bwMode="auto">
          <a:xfrm>
            <a:off x="0" y="858778"/>
            <a:ext cx="6227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Popraw wizualnie swój budynek</a:t>
            </a:r>
            <a:endParaRPr lang="hu-HU" sz="3000" dirty="0"/>
          </a:p>
        </p:txBody>
      </p:sp>
      <p:sp>
        <p:nvSpPr>
          <p:cNvPr id="8" name="Alcím 4"/>
          <p:cNvSpPr txBox="1">
            <a:spLocks/>
          </p:cNvSpPr>
          <p:nvPr/>
        </p:nvSpPr>
        <p:spPr bwMode="auto">
          <a:xfrm>
            <a:off x="0" y="2060650"/>
            <a:ext cx="6840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400" b="1" dirty="0" smtClean="0"/>
              <a:t>Różne poziomy, kolory, wzory</a:t>
            </a:r>
            <a:endParaRPr lang="hu-H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22" name="Kép 8" descr="P6290010.JPG"/>
          <p:cNvPicPr>
            <a:picLocks noChangeAspect="1"/>
          </p:cNvPicPr>
          <p:nvPr/>
        </p:nvPicPr>
        <p:blipFill>
          <a:blip r:embed="rId4" cstate="print"/>
          <a:srcRect t="23183"/>
          <a:stretch>
            <a:fillRect/>
          </a:stretch>
        </p:blipFill>
        <p:spPr bwMode="auto">
          <a:xfrm>
            <a:off x="395288" y="2801515"/>
            <a:ext cx="5832475" cy="3579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3" name="Alcím 4"/>
          <p:cNvSpPr txBox="1">
            <a:spLocks/>
          </p:cNvSpPr>
          <p:nvPr/>
        </p:nvSpPr>
        <p:spPr bwMode="auto">
          <a:xfrm>
            <a:off x="6443663" y="4941888"/>
            <a:ext cx="23590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4138" lvl="1" eaLnBrk="1" hangingPunct="1"/>
            <a:r>
              <a:rPr lang="hu-HU" sz="2400" dirty="0" smtClean="0"/>
              <a:t>Stopnie i tarasy</a:t>
            </a:r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25780" b="77081"/>
          <a:stretch>
            <a:fillRect/>
          </a:stretch>
        </p:blipFill>
        <p:spPr bwMode="auto">
          <a:xfrm>
            <a:off x="0" y="620688"/>
            <a:ext cx="860444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Szövegdoboz 5"/>
          <p:cNvSpPr txBox="1">
            <a:spLocks noChangeArrowheads="1"/>
          </p:cNvSpPr>
          <p:nvPr/>
        </p:nvSpPr>
        <p:spPr bwMode="auto">
          <a:xfrm>
            <a:off x="0" y="786770"/>
            <a:ext cx="6227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Popraw wizualnie swój budynek</a:t>
            </a:r>
            <a:endParaRPr lang="hu-HU" sz="3000" dirty="0"/>
          </a:p>
        </p:txBody>
      </p:sp>
      <p:sp>
        <p:nvSpPr>
          <p:cNvPr id="8" name="Alcím 4"/>
          <p:cNvSpPr txBox="1">
            <a:spLocks/>
          </p:cNvSpPr>
          <p:nvPr/>
        </p:nvSpPr>
        <p:spPr bwMode="auto">
          <a:xfrm>
            <a:off x="0" y="1844626"/>
            <a:ext cx="6840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400" b="1" dirty="0" smtClean="0"/>
              <a:t>Różne funkcje – różne tekstury</a:t>
            </a:r>
            <a:endParaRPr lang="hu-H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70" name="Kép 9" descr="718Hiltonterasz2.jpg"/>
          <p:cNvPicPr>
            <a:picLocks noChangeAspect="1"/>
          </p:cNvPicPr>
          <p:nvPr/>
        </p:nvPicPr>
        <p:blipFill>
          <a:blip r:embed="rId4" cstate="print"/>
          <a:srcRect r="28705" b="21983"/>
          <a:stretch>
            <a:fillRect/>
          </a:stretch>
        </p:blipFill>
        <p:spPr bwMode="auto">
          <a:xfrm>
            <a:off x="684213" y="2710011"/>
            <a:ext cx="5149850" cy="3743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871" name="Alcím 4"/>
          <p:cNvSpPr txBox="1">
            <a:spLocks/>
          </p:cNvSpPr>
          <p:nvPr/>
        </p:nvSpPr>
        <p:spPr bwMode="auto">
          <a:xfrm>
            <a:off x="6156325" y="4941888"/>
            <a:ext cx="23590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4138" lvl="1" algn="just" eaLnBrk="1" hangingPunct="1"/>
            <a:r>
              <a:rPr lang="hu-HU" sz="2400" dirty="0" smtClean="0"/>
              <a:t>Chodniki</a:t>
            </a:r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25780" b="77081"/>
          <a:stretch>
            <a:fillRect/>
          </a:stretch>
        </p:blipFill>
        <p:spPr bwMode="auto">
          <a:xfrm>
            <a:off x="0" y="576411"/>
            <a:ext cx="860444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… Green Up The Roof!</a:t>
            </a:r>
          </a:p>
        </p:txBody>
      </p:sp>
      <p:sp>
        <p:nvSpPr>
          <p:cNvPr id="38916" name="Szövegdoboz 5"/>
          <p:cNvSpPr txBox="1">
            <a:spLocks noChangeArrowheads="1"/>
          </p:cNvSpPr>
          <p:nvPr/>
        </p:nvSpPr>
        <p:spPr bwMode="auto">
          <a:xfrm>
            <a:off x="0" y="858778"/>
            <a:ext cx="6227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Popraw wizualnie swój budynek</a:t>
            </a:r>
            <a:endParaRPr lang="hu-HU" sz="3000" dirty="0"/>
          </a:p>
        </p:txBody>
      </p:sp>
      <p:sp>
        <p:nvSpPr>
          <p:cNvPr id="8" name="Alcím 4"/>
          <p:cNvSpPr txBox="1">
            <a:spLocks/>
          </p:cNvSpPr>
          <p:nvPr/>
        </p:nvSpPr>
        <p:spPr bwMode="auto">
          <a:xfrm>
            <a:off x="0" y="1772618"/>
            <a:ext cx="6840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700" b="1" dirty="0" smtClean="0"/>
              <a:t>Donice</a:t>
            </a:r>
            <a:endParaRPr lang="hu-HU" sz="27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8" name="Kép 10" descr="PA214335.JPG"/>
          <p:cNvPicPr>
            <a:picLocks noChangeAspect="1"/>
          </p:cNvPicPr>
          <p:nvPr/>
        </p:nvPicPr>
        <p:blipFill>
          <a:blip r:embed="rId4" cstate="print"/>
          <a:srcRect l="32675" t="31056" r="7475" b="28951"/>
          <a:stretch>
            <a:fillRect/>
          </a:stretch>
        </p:blipFill>
        <p:spPr bwMode="auto">
          <a:xfrm>
            <a:off x="1116013" y="2349500"/>
            <a:ext cx="6769100" cy="3384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55478" b="77081"/>
          <a:stretch>
            <a:fillRect/>
          </a:stretch>
        </p:blipFill>
        <p:spPr bwMode="auto">
          <a:xfrm>
            <a:off x="0" y="548680"/>
            <a:ext cx="860444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lcím 4"/>
          <p:cNvSpPr txBox="1">
            <a:spLocks/>
          </p:cNvSpPr>
          <p:nvPr/>
        </p:nvSpPr>
        <p:spPr bwMode="auto">
          <a:xfrm>
            <a:off x="0" y="2203649"/>
            <a:ext cx="37798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400" b="1" dirty="0" smtClean="0"/>
              <a:t>Kilka przykładów</a:t>
            </a:r>
            <a:endParaRPr lang="hu-HU" sz="2400" b="1" dirty="0"/>
          </a:p>
        </p:txBody>
      </p:sp>
      <p:sp>
        <p:nvSpPr>
          <p:cNvPr id="40965" name="Alcím 4"/>
          <p:cNvSpPr txBox="1">
            <a:spLocks/>
          </p:cNvSpPr>
          <p:nvPr/>
        </p:nvSpPr>
        <p:spPr bwMode="auto">
          <a:xfrm>
            <a:off x="0" y="3068166"/>
            <a:ext cx="7740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50888" lvl="1" indent="-742950" algn="just" eaLnBrk="1" hangingPunct="1"/>
            <a:r>
              <a:rPr lang="pl-PL" sz="2000" dirty="0"/>
              <a:t>B</a:t>
            </a:r>
            <a:r>
              <a:rPr lang="pl-PL" sz="2000" dirty="0" smtClean="0"/>
              <a:t>ukszpan wiecznie zielony </a:t>
            </a:r>
            <a:r>
              <a:rPr lang="hu-HU" sz="2000" dirty="0" smtClean="0"/>
              <a:t>- </a:t>
            </a:r>
            <a:r>
              <a:rPr lang="hu-HU" sz="2000" i="1" dirty="0"/>
              <a:t>Buxus sempervirens</a:t>
            </a:r>
          </a:p>
          <a:p>
            <a:pPr marL="750888" lvl="1" indent="-742950" algn="just" eaLnBrk="1" hangingPunct="1"/>
            <a:r>
              <a:rPr lang="hu-HU" sz="2000" dirty="0" smtClean="0"/>
              <a:t>Lawenda </a:t>
            </a:r>
            <a:r>
              <a:rPr lang="hu-HU" sz="2000" i="1" dirty="0" smtClean="0"/>
              <a:t>- </a:t>
            </a:r>
            <a:r>
              <a:rPr lang="hu-HU" sz="2000" i="1" dirty="0"/>
              <a:t>Lavandula angustifolia</a:t>
            </a:r>
          </a:p>
          <a:p>
            <a:pPr marL="750888" lvl="1" indent="-742950" algn="just" eaLnBrk="1" hangingPunct="1"/>
            <a:r>
              <a:rPr lang="hu-HU" sz="2000" dirty="0" smtClean="0"/>
              <a:t>Róża </a:t>
            </a:r>
            <a:r>
              <a:rPr lang="hu-HU" sz="2000" i="1" dirty="0" smtClean="0"/>
              <a:t>- </a:t>
            </a:r>
            <a:r>
              <a:rPr lang="hu-HU" sz="2000" i="1" dirty="0"/>
              <a:t>Rosa ‘The Fairy’</a:t>
            </a:r>
          </a:p>
          <a:p>
            <a:pPr marL="750888" lvl="1" indent="-742950" algn="just" eaLnBrk="1" hangingPunct="1"/>
            <a:r>
              <a:rPr lang="pl-PL" sz="2000" dirty="0"/>
              <a:t>W</a:t>
            </a:r>
            <a:r>
              <a:rPr lang="pl-PL" sz="2000" dirty="0" smtClean="0"/>
              <a:t>iciokrzew Henry'ego </a:t>
            </a:r>
            <a:r>
              <a:rPr lang="hu-HU" sz="2000" dirty="0" smtClean="0"/>
              <a:t>- </a:t>
            </a:r>
            <a:r>
              <a:rPr lang="hu-HU" sz="2000" i="1" dirty="0"/>
              <a:t>Lonicera henryi</a:t>
            </a:r>
          </a:p>
          <a:p>
            <a:pPr marL="750888" lvl="1" indent="-742950" algn="just" eaLnBrk="1" hangingPunct="1"/>
            <a:r>
              <a:rPr lang="pl-PL" sz="2000" dirty="0"/>
              <a:t>S</a:t>
            </a:r>
            <a:r>
              <a:rPr lang="pl-PL" sz="2000" dirty="0" smtClean="0"/>
              <a:t>załwia lekarska - </a:t>
            </a:r>
            <a:r>
              <a:rPr lang="hu-HU" sz="2000" i="1" dirty="0" smtClean="0"/>
              <a:t>Salvia </a:t>
            </a:r>
            <a:r>
              <a:rPr lang="hu-HU" sz="2000" i="1" dirty="0"/>
              <a:t>officinalis ‘Tricolor’</a:t>
            </a:r>
          </a:p>
          <a:p>
            <a:pPr marL="750888" lvl="1" indent="-742950" algn="just" eaLnBrk="1" hangingPunct="1"/>
            <a:r>
              <a:rPr lang="pl-PL" sz="2000" dirty="0"/>
              <a:t>J</a:t>
            </a:r>
            <a:r>
              <a:rPr lang="pl-PL" sz="2000" dirty="0" smtClean="0"/>
              <a:t>ałowiec rozesłany - </a:t>
            </a:r>
            <a:r>
              <a:rPr lang="hu-HU" sz="2000" i="1" dirty="0" smtClean="0"/>
              <a:t>Juniperus </a:t>
            </a:r>
            <a:r>
              <a:rPr lang="hu-HU" sz="2000" i="1" dirty="0"/>
              <a:t>procumbens ‘Nana’</a:t>
            </a:r>
          </a:p>
        </p:txBody>
      </p:sp>
      <p:pic>
        <p:nvPicPr>
          <p:cNvPr id="40966" name="Kép 14" descr="Lavandula_angustifol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850" y="2492673"/>
            <a:ext cx="3162300" cy="2376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67" name="Szövegdoboz 4"/>
          <p:cNvSpPr txBox="1">
            <a:spLocks noChangeArrowheads="1"/>
          </p:cNvSpPr>
          <p:nvPr/>
        </p:nvSpPr>
        <p:spPr bwMode="auto">
          <a:xfrm>
            <a:off x="0" y="704751"/>
            <a:ext cx="8748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Rekomendowane gatunki roślin</a:t>
            </a:r>
            <a:endParaRPr lang="hu-H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44771" b="77081"/>
          <a:stretch>
            <a:fillRect/>
          </a:stretch>
        </p:blipFill>
        <p:spPr bwMode="auto">
          <a:xfrm>
            <a:off x="0" y="620688"/>
            <a:ext cx="860444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Szövegdoboz 4"/>
          <p:cNvSpPr txBox="1">
            <a:spLocks noChangeArrowheads="1"/>
          </p:cNvSpPr>
          <p:nvPr/>
        </p:nvSpPr>
        <p:spPr bwMode="auto">
          <a:xfrm>
            <a:off x="0" y="930786"/>
            <a:ext cx="4787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Roślinnośc intensywna</a:t>
            </a:r>
            <a:endParaRPr lang="hu-HU" sz="3000" dirty="0"/>
          </a:p>
        </p:txBody>
      </p:sp>
      <p:sp>
        <p:nvSpPr>
          <p:cNvPr id="5" name="Alcím 4"/>
          <p:cNvSpPr txBox="1">
            <a:spLocks/>
          </p:cNvSpPr>
          <p:nvPr/>
        </p:nvSpPr>
        <p:spPr bwMode="auto">
          <a:xfrm>
            <a:off x="0" y="1916634"/>
            <a:ext cx="6840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400" b="1" dirty="0" smtClean="0"/>
              <a:t>Byliny, krzewy</a:t>
            </a:r>
            <a:endParaRPr lang="hu-H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014" name="Alcím 4"/>
          <p:cNvSpPr txBox="1">
            <a:spLocks/>
          </p:cNvSpPr>
          <p:nvPr/>
        </p:nvSpPr>
        <p:spPr bwMode="auto">
          <a:xfrm>
            <a:off x="179388" y="2636242"/>
            <a:ext cx="48974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lvl="2" indent="-369888" eaLnBrk="1" hangingPunct="1">
              <a:buFont typeface="Arial" charset="0"/>
              <a:buChar char="•"/>
            </a:pPr>
            <a:r>
              <a:rPr lang="hu-HU" sz="2400" dirty="0" smtClean="0"/>
              <a:t>Wszelkiego rodzaju rośliny szkółkarskie z wyłączeniem wrażliwch gatunków</a:t>
            </a:r>
          </a:p>
          <a:p>
            <a:pPr marL="450850" lvl="2" indent="-369888" eaLnBrk="1" hangingPunct="1"/>
            <a:r>
              <a:rPr lang="hu-HU" sz="2400" dirty="0"/>
              <a:t> </a:t>
            </a:r>
            <a:r>
              <a:rPr lang="hu-HU" sz="2400" dirty="0" smtClean="0"/>
              <a:t>   (min. 70 cm substratu)</a:t>
            </a:r>
            <a:endParaRPr lang="hu-HU" sz="2400" dirty="0"/>
          </a:p>
        </p:txBody>
      </p:sp>
      <p:pic>
        <p:nvPicPr>
          <p:cNvPr id="43015" name="Kép 8" descr="Cornus_alba_sibiri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239" y="2420938"/>
            <a:ext cx="3884786" cy="2592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44771" b="77081"/>
          <a:stretch>
            <a:fillRect/>
          </a:stretch>
        </p:blipFill>
        <p:spPr bwMode="auto">
          <a:xfrm>
            <a:off x="0" y="576411"/>
            <a:ext cx="8676456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lcím 4"/>
          <p:cNvSpPr txBox="1">
            <a:spLocks/>
          </p:cNvSpPr>
          <p:nvPr/>
        </p:nvSpPr>
        <p:spPr bwMode="auto">
          <a:xfrm>
            <a:off x="0" y="1916634"/>
            <a:ext cx="6840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2" indent="-661988" algn="just" eaLnBrk="1" hangingPunct="1">
              <a:defRPr/>
            </a:pPr>
            <a:r>
              <a:rPr lang="hu-HU" sz="2700" b="1" dirty="0" smtClean="0"/>
              <a:t>Drzewa i wiecznie zielone</a:t>
            </a:r>
            <a:endParaRPr lang="hu-HU" sz="27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061" name="Alcím 4"/>
          <p:cNvSpPr txBox="1">
            <a:spLocks/>
          </p:cNvSpPr>
          <p:nvPr/>
        </p:nvSpPr>
        <p:spPr bwMode="auto">
          <a:xfrm>
            <a:off x="0" y="2852142"/>
            <a:ext cx="529208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lvl="2" indent="-369888" eaLnBrk="1" hangingPunct="1">
              <a:buFont typeface="Arial" charset="0"/>
              <a:buChar char="•"/>
            </a:pPr>
            <a:r>
              <a:rPr lang="hu-HU" sz="2400" dirty="0" smtClean="0"/>
              <a:t>Praktycznie wszystko z wyjątkiem ogromnych okazów (nie zapomnij o właściwej stabilizacji bryły korzeniowej i pnia)</a:t>
            </a:r>
            <a:endParaRPr lang="hu-HU" sz="2400" dirty="0"/>
          </a:p>
        </p:txBody>
      </p:sp>
      <p:pic>
        <p:nvPicPr>
          <p:cNvPr id="45062" name="Kép 12" descr="Rhus_thypi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2133600"/>
            <a:ext cx="3556000" cy="2808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5063" name="Szövegdoboz 4"/>
          <p:cNvSpPr txBox="1">
            <a:spLocks noChangeArrowheads="1"/>
          </p:cNvSpPr>
          <p:nvPr/>
        </p:nvSpPr>
        <p:spPr bwMode="auto">
          <a:xfrm>
            <a:off x="0" y="786770"/>
            <a:ext cx="4787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Roślinnośc intensywna</a:t>
            </a:r>
            <a:endParaRPr lang="hu-H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Kép 6" descr="Festuca_gautieri.jpg"/>
          <p:cNvPicPr>
            <a:picLocks noChangeAspect="1"/>
          </p:cNvPicPr>
          <p:nvPr/>
        </p:nvPicPr>
        <p:blipFill>
          <a:blip r:embed="rId3" cstate="print"/>
          <a:srcRect t="3339" r="44771" b="77081"/>
          <a:stretch>
            <a:fillRect/>
          </a:stretch>
        </p:blipFill>
        <p:spPr bwMode="auto">
          <a:xfrm>
            <a:off x="0" y="620688"/>
            <a:ext cx="860444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lcím 4"/>
          <p:cNvSpPr txBox="1">
            <a:spLocks/>
          </p:cNvSpPr>
          <p:nvPr/>
        </p:nvSpPr>
        <p:spPr bwMode="auto">
          <a:xfrm>
            <a:off x="0" y="2420888"/>
            <a:ext cx="6876256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50888" lvl="1" indent="-742950" algn="just" eaLnBrk="1" hangingPunct="1"/>
            <a:r>
              <a:rPr lang="hu-HU" sz="2000" dirty="0" smtClean="0">
                <a:latin typeface="+mj-lt"/>
              </a:rPr>
              <a:t>Sumak octowiec - Rhus </a:t>
            </a:r>
            <a:r>
              <a:rPr lang="hu-HU" sz="2000" dirty="0">
                <a:latin typeface="+mj-lt"/>
              </a:rPr>
              <a:t>thypina</a:t>
            </a:r>
            <a:endParaRPr lang="hu-HU" sz="2000" i="1" dirty="0">
              <a:latin typeface="+mj-lt"/>
            </a:endParaRPr>
          </a:p>
          <a:p>
            <a:pPr marL="750888" lvl="1" indent="-742950" algn="just" eaLnBrk="1" hangingPunct="1"/>
            <a:r>
              <a:rPr lang="pl-PL" sz="2000" dirty="0">
                <a:latin typeface="+mj-lt"/>
              </a:rPr>
              <a:t>S</a:t>
            </a:r>
            <a:r>
              <a:rPr lang="pl-PL" sz="2000" dirty="0" smtClean="0">
                <a:latin typeface="+mj-lt"/>
              </a:rPr>
              <a:t>urmia bignoniowa </a:t>
            </a:r>
            <a:r>
              <a:rPr lang="hu-HU" sz="2000" dirty="0" smtClean="0">
                <a:latin typeface="+mj-lt"/>
              </a:rPr>
              <a:t>- </a:t>
            </a:r>
            <a:r>
              <a:rPr lang="hu-HU" sz="2000" i="1" dirty="0">
                <a:latin typeface="+mj-lt"/>
              </a:rPr>
              <a:t>Catalpa bignonioides ‘Nana’</a:t>
            </a:r>
          </a:p>
          <a:p>
            <a:pPr marL="750888" lvl="1" indent="-742950" algn="just" eaLnBrk="1" hangingPunct="1"/>
            <a:r>
              <a:rPr lang="hu-HU" sz="2000" dirty="0" smtClean="0">
                <a:latin typeface="+mj-lt"/>
              </a:rPr>
              <a:t>Klon polny </a:t>
            </a:r>
            <a:r>
              <a:rPr lang="hu-HU" sz="2000" i="1" dirty="0" smtClean="0">
                <a:latin typeface="+mj-lt"/>
              </a:rPr>
              <a:t>- </a:t>
            </a:r>
            <a:r>
              <a:rPr lang="hu-HU" sz="2000" i="1" dirty="0">
                <a:latin typeface="+mj-lt"/>
              </a:rPr>
              <a:t>Acer campestre</a:t>
            </a:r>
          </a:p>
          <a:p>
            <a:pPr marL="750888" lvl="1" indent="-742950" algn="just" eaLnBrk="1" hangingPunct="1"/>
            <a:r>
              <a:rPr lang="pl-PL" sz="2000" dirty="0" smtClean="0">
                <a:latin typeface="+mj-lt"/>
              </a:rPr>
              <a:t>Głóg dwuszyjkowy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- </a:t>
            </a:r>
            <a:r>
              <a:rPr lang="hu-HU" sz="2000" i="1" dirty="0">
                <a:latin typeface="+mj-lt"/>
              </a:rPr>
              <a:t>Crategus laevigata ‘Paul’s Scarlet’ </a:t>
            </a:r>
          </a:p>
          <a:p>
            <a:pPr marL="750888" lvl="1" indent="-742950" algn="just" eaLnBrk="1" hangingPunct="1"/>
            <a:r>
              <a:rPr lang="hu-HU" sz="2000" dirty="0" smtClean="0">
                <a:latin typeface="+mj-lt"/>
              </a:rPr>
              <a:t>Sosna oścista - </a:t>
            </a:r>
            <a:r>
              <a:rPr lang="hu-HU" sz="2000" i="1" dirty="0" smtClean="0">
                <a:latin typeface="+mj-lt"/>
              </a:rPr>
              <a:t>Pinus </a:t>
            </a:r>
            <a:r>
              <a:rPr lang="hu-HU" sz="2000" i="1" dirty="0">
                <a:latin typeface="+mj-lt"/>
              </a:rPr>
              <a:t>aristata</a:t>
            </a:r>
          </a:p>
          <a:p>
            <a:pPr marL="750888" lvl="1" indent="-742950" algn="just" eaLnBrk="1" hangingPunct="1"/>
            <a:r>
              <a:rPr lang="hu-HU" sz="2000" dirty="0" smtClean="0">
                <a:latin typeface="+mj-lt"/>
              </a:rPr>
              <a:t>Sosna czarna - </a:t>
            </a:r>
            <a:r>
              <a:rPr lang="hu-HU" sz="2000" i="1" dirty="0" smtClean="0">
                <a:latin typeface="+mj-lt"/>
              </a:rPr>
              <a:t>Pinus </a:t>
            </a:r>
            <a:r>
              <a:rPr lang="hu-HU" sz="2000" i="1" dirty="0">
                <a:latin typeface="+mj-lt"/>
              </a:rPr>
              <a:t>nigra</a:t>
            </a:r>
          </a:p>
          <a:p>
            <a:pPr marL="750888" lvl="1" indent="-742950" algn="just" eaLnBrk="1" hangingPunct="1"/>
            <a:r>
              <a:rPr lang="pl-PL" sz="2000" dirty="0" smtClean="0">
                <a:latin typeface="+mj-lt"/>
              </a:rPr>
              <a:t>Dereń jadalny - </a:t>
            </a:r>
            <a:r>
              <a:rPr lang="hu-HU" sz="2000" i="1" dirty="0" smtClean="0">
                <a:latin typeface="+mj-lt"/>
              </a:rPr>
              <a:t>Cornus </a:t>
            </a:r>
            <a:r>
              <a:rPr lang="hu-HU" sz="2000" i="1" dirty="0">
                <a:latin typeface="+mj-lt"/>
              </a:rPr>
              <a:t>mas</a:t>
            </a:r>
          </a:p>
        </p:txBody>
      </p:sp>
      <p:pic>
        <p:nvPicPr>
          <p:cNvPr id="47109" name="Kép 11" descr="IMG_8823.jpg"/>
          <p:cNvPicPr>
            <a:picLocks noChangeAspect="1"/>
          </p:cNvPicPr>
          <p:nvPr/>
        </p:nvPicPr>
        <p:blipFill>
          <a:blip r:embed="rId4" cstate="print"/>
          <a:srcRect l="15691" r="13193"/>
          <a:stretch>
            <a:fillRect/>
          </a:stretch>
        </p:blipFill>
        <p:spPr bwMode="auto">
          <a:xfrm>
            <a:off x="6958013" y="1916113"/>
            <a:ext cx="2078037" cy="38973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7110" name="Szövegdoboz 4"/>
          <p:cNvSpPr txBox="1">
            <a:spLocks noChangeArrowheads="1"/>
          </p:cNvSpPr>
          <p:nvPr/>
        </p:nvSpPr>
        <p:spPr bwMode="auto">
          <a:xfrm>
            <a:off x="0" y="848767"/>
            <a:ext cx="8748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Rekomendowane rośliny intensywne</a:t>
            </a:r>
            <a:endParaRPr lang="hu-H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zövegdoboz 6"/>
          <p:cNvSpPr txBox="1">
            <a:spLocks noChangeArrowheads="1"/>
          </p:cNvSpPr>
          <p:nvPr/>
        </p:nvSpPr>
        <p:spPr bwMode="auto">
          <a:xfrm>
            <a:off x="0" y="632743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algn="ctr" eaLnBrk="1" hangingPunct="1"/>
            <a:r>
              <a:rPr lang="hu-HU" sz="3000" dirty="0" smtClean="0"/>
              <a:t>Roślinnośc do uzycia na dachach zielonych</a:t>
            </a:r>
            <a:endParaRPr lang="hu-HU" sz="3000" dirty="0"/>
          </a:p>
        </p:txBody>
      </p:sp>
      <p:sp>
        <p:nvSpPr>
          <p:cNvPr id="12292" name="Alcím 4"/>
          <p:cNvSpPr txBox="1">
            <a:spLocks/>
          </p:cNvSpPr>
          <p:nvPr/>
        </p:nvSpPr>
        <p:spPr bwMode="auto">
          <a:xfrm>
            <a:off x="323528" y="2132856"/>
            <a:ext cx="8388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000" b="1" dirty="0" smtClean="0"/>
              <a:t>Jakie rośliny możemy zastosować na dachach zielonych?</a:t>
            </a:r>
            <a:endParaRPr lang="hu-HU" sz="2000" b="1" dirty="0"/>
          </a:p>
        </p:txBody>
      </p:sp>
      <p:sp>
        <p:nvSpPr>
          <p:cNvPr id="12293" name="Alcím 4"/>
          <p:cNvSpPr txBox="1">
            <a:spLocks/>
          </p:cNvSpPr>
          <p:nvPr/>
        </p:nvSpPr>
        <p:spPr bwMode="auto">
          <a:xfrm>
            <a:off x="0" y="2205038"/>
            <a:ext cx="86042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350" lvl="1" algn="ctr" eaLnBrk="1" hangingPunct="1">
              <a:buFont typeface="Wingdings 2" pitchFamily="18" charset="2"/>
              <a:buNone/>
            </a:pPr>
            <a:r>
              <a:rPr lang="hu-HU" sz="2400" dirty="0" smtClean="0"/>
              <a:t>Charakteryzujące się dobrym wyglądem, zdrowiem i łatwo rosprzestrzeniające się!</a:t>
            </a:r>
            <a:endParaRPr 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… Green Up The Roof!</a:t>
            </a:r>
          </a:p>
        </p:txBody>
      </p:sp>
      <p:sp>
        <p:nvSpPr>
          <p:cNvPr id="7" name="Alcím 4"/>
          <p:cNvSpPr txBox="1">
            <a:spLocks/>
          </p:cNvSpPr>
          <p:nvPr/>
        </p:nvSpPr>
        <p:spPr bwMode="auto">
          <a:xfrm>
            <a:off x="827584" y="332656"/>
            <a:ext cx="7215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  <a:endParaRPr lang="hu-HU" sz="2800" dirty="0">
              <a:latin typeface="+mn-lt"/>
              <a:cs typeface="+mn-cs"/>
            </a:endParaRPr>
          </a:p>
        </p:txBody>
      </p:sp>
      <p:pic>
        <p:nvPicPr>
          <p:cNvPr id="49156" name="Kép 7" descr="P1013595.JPG"/>
          <p:cNvPicPr>
            <a:picLocks noChangeAspect="1"/>
          </p:cNvPicPr>
          <p:nvPr/>
        </p:nvPicPr>
        <p:blipFill>
          <a:blip r:embed="rId3" cstate="print"/>
          <a:srcRect r="16925" b="19550"/>
          <a:stretch>
            <a:fillRect/>
          </a:stretch>
        </p:blipFill>
        <p:spPr bwMode="auto">
          <a:xfrm>
            <a:off x="5292725" y="3068638"/>
            <a:ext cx="3667125" cy="266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157" name="Kép 8" descr="IMG_04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44675"/>
            <a:ext cx="3360737" cy="252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158" name="Kép 5" descr="DaktuinenANWB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700213"/>
            <a:ext cx="2789237" cy="418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6207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4340" name="Alcím 4"/>
          <p:cNvSpPr txBox="1">
            <a:spLocks/>
          </p:cNvSpPr>
          <p:nvPr/>
        </p:nvSpPr>
        <p:spPr bwMode="auto">
          <a:xfrm>
            <a:off x="0" y="2205038"/>
            <a:ext cx="51482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Odpornością na suszę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Niskimi wymaganiami w stosunku do substancji odżywczych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Odpornością na szkodniki i choroby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Odpornością na mróz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Dekoracyjnością liści i kwiatów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Zdolnością do renowacji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Pochodzeniem</a:t>
            </a:r>
            <a:endParaRPr lang="hu-HU" sz="2000" dirty="0"/>
          </a:p>
        </p:txBody>
      </p:sp>
      <p:sp>
        <p:nvSpPr>
          <p:cNvPr id="14341" name="Szövegdoboz 6"/>
          <p:cNvSpPr txBox="1">
            <a:spLocks noChangeArrowheads="1"/>
          </p:cNvSpPr>
          <p:nvPr/>
        </p:nvSpPr>
        <p:spPr bwMode="auto">
          <a:xfrm>
            <a:off x="0" y="632743"/>
            <a:ext cx="860444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0888" lvl="1" indent="-742950" algn="ctr" eaLnBrk="1" hangingPunct="1"/>
            <a:r>
              <a:rPr lang="hu-HU" sz="4000" dirty="0" smtClean="0"/>
              <a:t>Roślinność ekstensywna</a:t>
            </a:r>
            <a:endParaRPr lang="hu-HU" sz="4000" dirty="0"/>
          </a:p>
        </p:txBody>
      </p:sp>
      <p:sp>
        <p:nvSpPr>
          <p:cNvPr id="14342" name="Alcím 4"/>
          <p:cNvSpPr txBox="1">
            <a:spLocks/>
          </p:cNvSpPr>
          <p:nvPr/>
        </p:nvSpPr>
        <p:spPr bwMode="auto">
          <a:xfrm>
            <a:off x="0" y="1701180"/>
            <a:ext cx="5364163" cy="35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endParaRPr lang="hu-HU" sz="2000" b="1" dirty="0" smtClean="0"/>
          </a:p>
          <a:p>
            <a:pPr marL="361950" lvl="1" indent="-354013" algn="just" eaLnBrk="1" hangingPunct="1"/>
            <a:r>
              <a:rPr lang="hu-HU" sz="2000" b="1" dirty="0" smtClean="0"/>
              <a:t>Czym się kierować przy wyborze roślin</a:t>
            </a:r>
          </a:p>
          <a:p>
            <a:pPr marL="361950" lvl="1" indent="-354013" algn="just" eaLnBrk="1" hangingPunct="1"/>
            <a:endParaRPr lang="hu-HU" sz="2800" b="1" dirty="0"/>
          </a:p>
        </p:txBody>
      </p:sp>
      <p:pic>
        <p:nvPicPr>
          <p:cNvPr id="14343" name="Kép 9" descr="IMG_87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565400"/>
            <a:ext cx="3551237" cy="2663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7" descr="kertészet 5.jpg"/>
          <p:cNvPicPr>
            <a:picLocks noChangeAspect="1"/>
          </p:cNvPicPr>
          <p:nvPr/>
        </p:nvPicPr>
        <p:blipFill>
          <a:blip r:embed="rId3" cstate="print"/>
          <a:srcRect t="10168" r="17654" b="49838"/>
          <a:stretch>
            <a:fillRect/>
          </a:stretch>
        </p:blipFill>
        <p:spPr bwMode="auto">
          <a:xfrm>
            <a:off x="0" y="1124744"/>
            <a:ext cx="853244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4"/>
          <p:cNvSpPr txBox="1">
            <a:spLocks/>
          </p:cNvSpPr>
          <p:nvPr/>
        </p:nvSpPr>
        <p:spPr bwMode="auto">
          <a:xfrm>
            <a:off x="250825" y="620713"/>
            <a:ext cx="87137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hu-HU" sz="2600" dirty="0">
              <a:latin typeface="+mn-lt"/>
              <a:cs typeface="+mn-cs"/>
            </a:endParaRPr>
          </a:p>
        </p:txBody>
      </p:sp>
      <p:sp>
        <p:nvSpPr>
          <p:cNvPr id="10245" name="Alcím 4"/>
          <p:cNvSpPr txBox="1">
            <a:spLocks/>
          </p:cNvSpPr>
          <p:nvPr/>
        </p:nvSpPr>
        <p:spPr bwMode="auto">
          <a:xfrm>
            <a:off x="0" y="1628775"/>
            <a:ext cx="5508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Siew</a:t>
            </a:r>
            <a:endParaRPr lang="hu-HU" sz="2000" dirty="0"/>
          </a:p>
          <a:p>
            <a:pPr marL="900113" lvl="1" indent="-365125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Sadzonkowanie (na sucho)</a:t>
            </a:r>
            <a:endParaRPr lang="hu-HU" sz="2000" dirty="0"/>
          </a:p>
          <a:p>
            <a:pPr marL="900113" lvl="1" indent="-365125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Wysiew nasion (na sucho)</a:t>
            </a:r>
            <a:endParaRPr lang="hu-HU" sz="2000" dirty="0"/>
          </a:p>
          <a:p>
            <a:pPr marL="900113" lvl="1" indent="-365125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Podział karpy (z nawodnieniem)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Wysadzanie rozsady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Rośliny doniczkowe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Gotowe do wegtacji</a:t>
            </a:r>
            <a:endParaRPr lang="hu-HU" sz="2000" dirty="0"/>
          </a:p>
          <a:p>
            <a:pPr marL="361950" lvl="1" indent="538163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Maty wegetacyjne</a:t>
            </a:r>
            <a:endParaRPr lang="hu-HU" sz="2000" dirty="0"/>
          </a:p>
          <a:p>
            <a:pPr marL="361950" lvl="1" indent="538163" algn="just" eaLnBrk="1" hangingPunct="1">
              <a:buFont typeface="Arial" charset="0"/>
              <a:buChar char="•"/>
              <a:defRPr/>
            </a:pPr>
            <a:r>
              <a:rPr lang="hu-HU" sz="2000" dirty="0" smtClean="0"/>
              <a:t>Rośliny z tacek</a:t>
            </a:r>
            <a:endParaRPr lang="hu-HU" sz="2000" dirty="0"/>
          </a:p>
        </p:txBody>
      </p:sp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0" y="1424831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4000" dirty="0" smtClean="0"/>
              <a:t>Sposoby implantacji  </a:t>
            </a:r>
            <a:endParaRPr lang="hu-HU" sz="4000" dirty="0"/>
          </a:p>
        </p:txBody>
      </p:sp>
      <p:pic>
        <p:nvPicPr>
          <p:cNvPr id="16390" name="Kép 15" descr="P42320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725" y="2420888"/>
            <a:ext cx="4105275" cy="3079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6" descr="Freiland6.jpg"/>
          <p:cNvPicPr>
            <a:picLocks noChangeAspect="1"/>
          </p:cNvPicPr>
          <p:nvPr/>
        </p:nvPicPr>
        <p:blipFill>
          <a:blip r:embed="rId3" cstate="print"/>
          <a:srcRect l="1755" t="15805" r="20" b="13074"/>
          <a:stretch>
            <a:fillRect/>
          </a:stretch>
        </p:blipFill>
        <p:spPr bwMode="auto">
          <a:xfrm>
            <a:off x="0" y="620689"/>
            <a:ext cx="86764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0" y="836712"/>
            <a:ext cx="75243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0888" lvl="1" indent="-742950" eaLnBrk="1" hangingPunct="1">
              <a:defRPr/>
            </a:pPr>
            <a:r>
              <a:rPr lang="pl-PL" sz="3000" dirty="0" smtClean="0">
                <a:solidFill>
                  <a:schemeClr val="tx1">
                    <a:lumMod val="95000"/>
                  </a:schemeClr>
                </a:solidFill>
              </a:rPr>
              <a:t>Możliwości dla </a:t>
            </a:r>
            <a:r>
              <a:rPr lang="pl-PL" sz="3000" dirty="0" err="1" smtClean="0">
                <a:solidFill>
                  <a:schemeClr val="tx1">
                    <a:lumMod val="95000"/>
                  </a:schemeClr>
                </a:solidFill>
              </a:rPr>
              <a:t>dachow</a:t>
            </a:r>
            <a:r>
              <a:rPr lang="pl-PL" sz="3000" dirty="0" smtClean="0">
                <a:solidFill>
                  <a:schemeClr val="tx1">
                    <a:lumMod val="95000"/>
                  </a:schemeClr>
                </a:solidFill>
              </a:rPr>
              <a:t> ekstensywnych</a:t>
            </a:r>
            <a:endParaRPr lang="hu-HU" sz="3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437" name="Alcím 4"/>
          <p:cNvSpPr txBox="1">
            <a:spLocks/>
          </p:cNvSpPr>
          <p:nvPr/>
        </p:nvSpPr>
        <p:spPr bwMode="auto">
          <a:xfrm>
            <a:off x="0" y="2205236"/>
            <a:ext cx="521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800" b="1" dirty="0" smtClean="0"/>
              <a:t>Wysokośc i forma</a:t>
            </a:r>
            <a:endParaRPr lang="hu-HU" sz="2800" b="1" dirty="0"/>
          </a:p>
        </p:txBody>
      </p:sp>
      <p:sp>
        <p:nvSpPr>
          <p:cNvPr id="18438" name="Alcím 4"/>
          <p:cNvSpPr txBox="1">
            <a:spLocks/>
          </p:cNvSpPr>
          <p:nvPr/>
        </p:nvSpPr>
        <p:spPr bwMode="auto">
          <a:xfrm>
            <a:off x="0" y="1916113"/>
            <a:ext cx="601216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000" b="1" dirty="0" smtClean="0"/>
              <a:t>Wysiew </a:t>
            </a:r>
            <a:r>
              <a:rPr lang="hu-HU" sz="2000" dirty="0" smtClean="0"/>
              <a:t>mieszany (wiecznie zielone i byliny)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Różnią sie kolorem i kształtem (wys. 5-45 cm)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Różniące się czasem kwitnienia</a:t>
            </a:r>
            <a:endParaRPr lang="hu-HU" sz="2000" dirty="0"/>
          </a:p>
          <a:p>
            <a:pPr marL="361950" lvl="1" indent="-354013" algn="just" eaLnBrk="1" hangingPunct="1"/>
            <a:r>
              <a:rPr lang="hu-HU" sz="2000" b="1" dirty="0" smtClean="0"/>
              <a:t>Monokultra </a:t>
            </a:r>
            <a:r>
              <a:rPr lang="hu-HU" sz="2000" dirty="0" smtClean="0"/>
              <a:t>(bez różnicy koloru i kształtu)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Wysoka wrażliwośc</a:t>
            </a:r>
            <a:endParaRPr lang="hu-HU" sz="2000" dirty="0"/>
          </a:p>
          <a:p>
            <a:pPr marL="361950" lvl="1" indent="-354013" algn="just" eaLnBrk="1" hangingPunct="1">
              <a:buFont typeface="Arial" charset="0"/>
              <a:buChar char="•"/>
            </a:pPr>
            <a:r>
              <a:rPr lang="hu-HU" sz="2000" dirty="0" smtClean="0"/>
              <a:t>Większe wymogi odnośnie pielęgnacji</a:t>
            </a:r>
            <a:endParaRPr lang="hu-HU" sz="2000" dirty="0"/>
          </a:p>
        </p:txBody>
      </p:sp>
      <p:pic>
        <p:nvPicPr>
          <p:cNvPr id="18439" name="Kép 8" descr="mono.jpg"/>
          <p:cNvPicPr>
            <a:picLocks noChangeAspect="1"/>
          </p:cNvPicPr>
          <p:nvPr/>
        </p:nvPicPr>
        <p:blipFill>
          <a:blip r:embed="rId4" cstate="print"/>
          <a:srcRect l="10603" r="6184"/>
          <a:stretch>
            <a:fillRect/>
          </a:stretch>
        </p:blipFill>
        <p:spPr bwMode="auto">
          <a:xfrm>
            <a:off x="6054187" y="2781301"/>
            <a:ext cx="2838988" cy="21598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… Green Up The Roof!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620688"/>
            <a:ext cx="57245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 smtClean="0">
                <a:solidFill>
                  <a:schemeClr val="tx1">
                    <a:lumMod val="95000"/>
                  </a:schemeClr>
                </a:solidFill>
              </a:rPr>
              <a:t>Przykłady zazielenienia</a:t>
            </a:r>
            <a:endParaRPr lang="hu-HU" sz="3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484" name="Kép 14" descr="IMG_2111.jpg"/>
          <p:cNvPicPr>
            <a:picLocks noChangeAspect="1"/>
          </p:cNvPicPr>
          <p:nvPr/>
        </p:nvPicPr>
        <p:blipFill>
          <a:blip r:embed="rId3" cstate="print"/>
          <a:srcRect l="10114" t="40349" b="14906"/>
          <a:stretch>
            <a:fillRect/>
          </a:stretch>
        </p:blipFill>
        <p:spPr bwMode="auto">
          <a:xfrm>
            <a:off x="539750" y="2276475"/>
            <a:ext cx="8101013" cy="3024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… Green Up The Roof!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620688"/>
            <a:ext cx="57245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>
                <a:solidFill>
                  <a:schemeClr val="tx1">
                    <a:lumMod val="95000"/>
                  </a:schemeClr>
                </a:solidFill>
              </a:rPr>
              <a:t>Przykłady zazielenienia</a:t>
            </a:r>
          </a:p>
        </p:txBody>
      </p:sp>
      <p:pic>
        <p:nvPicPr>
          <p:cNvPr id="22532" name="Kép 11" descr="2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5472113" cy="4103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solidFill>
                  <a:schemeClr val="tx1"/>
                </a:solidFill>
              </a:rPr>
              <a:t>… Green Up The Roof!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632743"/>
            <a:ext cx="57245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50888" lvl="1" indent="-742950" eaLnBrk="1" hangingPunct="1">
              <a:defRPr/>
            </a:pPr>
            <a:r>
              <a:rPr lang="hu-HU" sz="3000" dirty="0">
                <a:solidFill>
                  <a:srgbClr val="000000">
                    <a:lumMod val="95000"/>
                  </a:srgbClr>
                </a:solidFill>
              </a:rPr>
              <a:t>Przykłady zazielenienia</a:t>
            </a:r>
          </a:p>
        </p:txBody>
      </p:sp>
      <p:pic>
        <p:nvPicPr>
          <p:cNvPr id="24580" name="Kép 10" descr="DaktuinenANWB21.jpg"/>
          <p:cNvPicPr>
            <a:picLocks noChangeAspect="1"/>
          </p:cNvPicPr>
          <p:nvPr/>
        </p:nvPicPr>
        <p:blipFill>
          <a:blip r:embed="rId3" cstate="print"/>
          <a:srcRect t="29111" b="13744"/>
          <a:stretch>
            <a:fillRect/>
          </a:stretch>
        </p:blipFill>
        <p:spPr bwMode="auto">
          <a:xfrm>
            <a:off x="2195513" y="1628775"/>
            <a:ext cx="4968875" cy="425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zövegdoboz 4"/>
          <p:cNvSpPr txBox="1">
            <a:spLocks noChangeArrowheads="1"/>
          </p:cNvSpPr>
          <p:nvPr/>
        </p:nvSpPr>
        <p:spPr bwMode="auto">
          <a:xfrm>
            <a:off x="0" y="632743"/>
            <a:ext cx="7596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0888" lvl="1" indent="-742950" eaLnBrk="1" hangingPunct="1"/>
            <a:r>
              <a:rPr lang="hu-HU" sz="3000" dirty="0" smtClean="0"/>
              <a:t>Rekomendowane rośliny ekstensywne</a:t>
            </a:r>
            <a:endParaRPr lang="hu-HU" sz="3000" dirty="0"/>
          </a:p>
        </p:txBody>
      </p:sp>
      <p:sp>
        <p:nvSpPr>
          <p:cNvPr id="26628" name="Alcím 4"/>
          <p:cNvSpPr txBox="1">
            <a:spLocks/>
          </p:cNvSpPr>
          <p:nvPr/>
        </p:nvSpPr>
        <p:spPr bwMode="auto">
          <a:xfrm>
            <a:off x="0" y="2204864"/>
            <a:ext cx="7740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50888" lvl="1" indent="-742950" algn="just" eaLnBrk="1" hangingPunct="1"/>
            <a:r>
              <a:rPr lang="hu-HU" sz="2600" dirty="0" smtClean="0"/>
              <a:t>Rozchodnik biały - </a:t>
            </a:r>
            <a:r>
              <a:rPr lang="hu-HU" sz="2600" i="1" dirty="0"/>
              <a:t>Sedum album</a:t>
            </a:r>
          </a:p>
          <a:p>
            <a:pPr marL="750888" lvl="1" indent="-742950" algn="just" eaLnBrk="1" hangingPunct="1"/>
            <a:r>
              <a:rPr lang="hu-HU" sz="2600" dirty="0" smtClean="0"/>
              <a:t>Rozchdnik Sachaliński </a:t>
            </a:r>
            <a:r>
              <a:rPr lang="hu-HU" sz="2600" i="1" dirty="0" smtClean="0"/>
              <a:t>- </a:t>
            </a:r>
            <a:r>
              <a:rPr lang="hu-HU" sz="2600" i="1" dirty="0"/>
              <a:t>Sedum cyaneum ‘Sachlin’</a:t>
            </a:r>
          </a:p>
          <a:p>
            <a:pPr marL="750888" lvl="1" indent="-742950" algn="just" eaLnBrk="1" hangingPunct="1"/>
            <a:r>
              <a:rPr lang="hu-HU" sz="2600" dirty="0" smtClean="0"/>
              <a:t>Rozchodnik szściorzędowy</a:t>
            </a:r>
            <a:r>
              <a:rPr lang="hu-HU" sz="2600" i="1" dirty="0" smtClean="0"/>
              <a:t>- </a:t>
            </a:r>
            <a:r>
              <a:rPr lang="hu-HU" sz="2600" i="1" dirty="0"/>
              <a:t>Sedum sexangulare</a:t>
            </a:r>
          </a:p>
          <a:p>
            <a:pPr marL="750888" lvl="1" indent="-742950" algn="just" eaLnBrk="1" hangingPunct="1"/>
            <a:r>
              <a:rPr lang="hu-HU" sz="2600" dirty="0" smtClean="0"/>
              <a:t>Rozchodnik oregoński </a:t>
            </a:r>
            <a:r>
              <a:rPr lang="hu-HU" sz="2600" i="1" dirty="0" smtClean="0"/>
              <a:t>- </a:t>
            </a:r>
            <a:r>
              <a:rPr lang="hu-HU" sz="2600" i="1" dirty="0"/>
              <a:t>Sedum oreganum</a:t>
            </a:r>
          </a:p>
          <a:p>
            <a:pPr marL="750888" lvl="1" indent="-742950" algn="just" eaLnBrk="1" hangingPunct="1"/>
            <a:r>
              <a:rPr lang="pl-PL" sz="2600" dirty="0"/>
              <a:t>L</a:t>
            </a:r>
            <a:r>
              <a:rPr lang="pl-PL" sz="2600" dirty="0" smtClean="0"/>
              <a:t>epnica nadmorska </a:t>
            </a:r>
            <a:r>
              <a:rPr lang="hu-HU" sz="2600" i="1" dirty="0" smtClean="0"/>
              <a:t>Silene </a:t>
            </a:r>
            <a:r>
              <a:rPr lang="hu-HU" sz="2600" i="1" dirty="0"/>
              <a:t>uniflora</a:t>
            </a:r>
          </a:p>
          <a:p>
            <a:pPr marL="750888" lvl="1" indent="-742950" algn="just" eaLnBrk="1" hangingPunct="1"/>
            <a:r>
              <a:rPr lang="hu-HU" sz="2600" dirty="0" smtClean="0"/>
              <a:t>Kostrzewa blada - </a:t>
            </a:r>
            <a:r>
              <a:rPr lang="hu-HU" sz="2600" i="1" dirty="0" smtClean="0"/>
              <a:t>Festuca </a:t>
            </a:r>
            <a:r>
              <a:rPr lang="hu-HU" sz="2600" i="1" dirty="0"/>
              <a:t>pallens</a:t>
            </a:r>
          </a:p>
        </p:txBody>
      </p:sp>
      <p:sp>
        <p:nvSpPr>
          <p:cNvPr id="26629" name="Alcím 4"/>
          <p:cNvSpPr txBox="1">
            <a:spLocks/>
          </p:cNvSpPr>
          <p:nvPr/>
        </p:nvSpPr>
        <p:spPr bwMode="auto">
          <a:xfrm>
            <a:off x="0" y="1628775"/>
            <a:ext cx="3924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lvl="1" indent="-354013" algn="just" eaLnBrk="1" hangingPunct="1"/>
            <a:r>
              <a:rPr lang="hu-HU" sz="2800" b="1" dirty="0" smtClean="0"/>
              <a:t>Kilka przykładów</a:t>
            </a:r>
            <a:endParaRPr lang="hu-HU" sz="2800" b="1" dirty="0"/>
          </a:p>
        </p:txBody>
      </p:sp>
      <p:pic>
        <p:nvPicPr>
          <p:cNvPr id="26630" name="Kép 11" descr="Sedum_album_micranth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663825" cy="1998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</Template>
  <TotalTime>5738</TotalTime>
  <Words>483</Words>
  <Application>Microsoft Office PowerPoint</Application>
  <PresentationFormat>Pokaz na ekranie (4:3)</PresentationFormat>
  <Paragraphs>124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PP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Jacek</cp:lastModifiedBy>
  <cp:revision>582</cp:revision>
  <dcterms:created xsi:type="dcterms:W3CDTF">2007-12-04T08:37:19Z</dcterms:created>
  <dcterms:modified xsi:type="dcterms:W3CDTF">2014-04-11T05:40:40Z</dcterms:modified>
</cp:coreProperties>
</file>